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2" r:id="rId3"/>
  </p:sldMasterIdLst>
  <p:notesMasterIdLst>
    <p:notesMasterId r:id="rId20"/>
  </p:notesMasterIdLst>
  <p:sldIdLst>
    <p:sldId id="322" r:id="rId4"/>
    <p:sldId id="324" r:id="rId5"/>
    <p:sldId id="257" r:id="rId6"/>
    <p:sldId id="258" r:id="rId7"/>
    <p:sldId id="259" r:id="rId8"/>
    <p:sldId id="260" r:id="rId9"/>
    <p:sldId id="319" r:id="rId10"/>
    <p:sldId id="261" r:id="rId11"/>
    <p:sldId id="262" r:id="rId12"/>
    <p:sldId id="263" r:id="rId13"/>
    <p:sldId id="264" r:id="rId14"/>
    <p:sldId id="265" r:id="rId15"/>
    <p:sldId id="266" r:id="rId16"/>
    <p:sldId id="267" r:id="rId17"/>
    <p:sldId id="320" r:id="rId18"/>
    <p:sldId id="3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73FD14-3E5A-DF49-8F58-387FED59F6D4}" name="Lauryane Leneveu" initials="LL" userId="S::lauryane.leneveu@gbihr.org::2b28efba-a14f-4d11-843a-886a710d17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00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8" autoAdjust="0"/>
    <p:restoredTop sz="94660"/>
  </p:normalViewPr>
  <p:slideViewPr>
    <p:cSldViewPr snapToGrid="0">
      <p:cViewPr varScale="1">
        <p:scale>
          <a:sx n="79" d="100"/>
          <a:sy n="79" d="100"/>
        </p:scale>
        <p:origin x="10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86A6E-DCDB-9948-9AA2-53351572FC09}" type="datetimeFigureOut">
              <a:rPr lang="fr-FR" smtClean="0"/>
              <a:t>17/07/2024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6A2DC-8033-3241-8F07-FF08E97072B5}" type="slidenum">
              <a:rPr lang="fr-FR" smtClean="0"/>
              <a:t>‹#›</a:t>
            </a:fld>
            <a:endParaRPr lang="fr-FR"/>
          </a:p>
        </p:txBody>
      </p:sp>
    </p:spTree>
    <p:extLst>
      <p:ext uri="{BB962C8B-B14F-4D97-AF65-F5344CB8AC3E}">
        <p14:creationId xmlns:p14="http://schemas.microsoft.com/office/powerpoint/2010/main" val="125867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5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409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C683-988A-E9F5-2973-9EE3929A6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4F999-08FA-1CB5-0F54-EEE0A8B23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8721D6-2DA9-CC9F-83C4-8A6E9A1AD00E}"/>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ED3BE75F-2771-2521-6CAC-B9124F54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C94DE-0176-B2C2-C375-5CCB461DA084}"/>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432789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AE35-B476-4FBF-E00B-976757095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CF16-6496-FBC1-75C1-9F7FB45714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6C566-D4B5-C422-9777-868DF5B88ADC}"/>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4613B762-8ABA-B9BC-C415-2A18FF3B9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55A03-5509-4A24-440C-D1E2FEA477D9}"/>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2447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541A7-B4A0-2F9A-3E2A-EBA0C056F2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1B063-D147-AEFA-1964-942B277E8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AAFC4-D265-229C-3E04-EDCC8358E773}"/>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F72F7B5E-05F9-2420-C774-DD3BB7A8D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E6ED-C436-FBE9-BAD7-090E15540D6E}"/>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32971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3553-341D-A0EA-8C58-8CF74C82ED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9B2CF-4584-FAE0-7643-BC8ACB574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910A5-1244-2556-61F4-BBEF381801F8}"/>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A32DEB3B-2AA6-24AA-4689-8B2D4D81F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8812D-E7A0-6FE3-0CBB-B742666F5249}"/>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397968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58E5-7C9D-3306-4A5B-2B51D3F39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DCD80-5731-CAD1-0935-C46A393E2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D46A7-DDDD-1B4B-53F5-1252F94B8ECD}"/>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F38FD512-9D1B-C564-A926-B3346AC23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680A0-657E-6988-75C3-05185EA1B6B4}"/>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277167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DEE0-9CD8-69BD-FDD4-A8EDB766F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2C8D3F-E0C2-07AE-013A-BAF8EC78A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181EC-19BE-DCD2-7A5D-FFC4A45CB4F5}"/>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781A77AB-BEF9-97EB-4F6F-90DF23096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0CE74-63F5-CB6F-1562-1B894BD33CCE}"/>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746896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536B-CADB-1117-88FD-6F14B8D31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8A58F-FA35-AA1D-05A5-F1032DE180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626C1-B859-9829-E066-F7C6B2AC9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5D9039-300C-AFF8-D2DA-A614541AA4D0}"/>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6" name="Footer Placeholder 5">
            <a:extLst>
              <a:ext uri="{FF2B5EF4-FFF2-40B4-BE49-F238E27FC236}">
                <a16:creationId xmlns:a16="http://schemas.microsoft.com/office/drawing/2014/main" id="{28396E77-76AC-E1CA-FDA6-28D77CF50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B77ED-E4C9-A8EF-E86D-46AF989E1265}"/>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231476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6CDC-DB23-BEC7-BED1-33BBC12C5E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9A7D3-BD60-0951-6CED-7E82BD7BD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D53C6D-6F5B-475F-6CDD-02A9581C7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609CA3-812F-86D5-1D0F-1194F44992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259B1-3177-D9F1-FD3A-7C63B2C160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418BC7-1657-EAD2-BD76-B439E0428B80}"/>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8" name="Footer Placeholder 7">
            <a:extLst>
              <a:ext uri="{FF2B5EF4-FFF2-40B4-BE49-F238E27FC236}">
                <a16:creationId xmlns:a16="http://schemas.microsoft.com/office/drawing/2014/main" id="{D971378F-0263-7507-CAB5-222DE83293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BE5C03-7592-4534-6F02-A9E4CD28FEE5}"/>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2223496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33E7-24E5-69AD-8469-2EA1450BB1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A70EB-82CA-0FD6-6D91-F707A21EF123}"/>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4" name="Footer Placeholder 3">
            <a:extLst>
              <a:ext uri="{FF2B5EF4-FFF2-40B4-BE49-F238E27FC236}">
                <a16:creationId xmlns:a16="http://schemas.microsoft.com/office/drawing/2014/main" id="{EE0FB8E0-3DE2-CFBE-56B2-08A770C57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C271D1-67A7-6A0D-8D2F-07B36820058D}"/>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1834319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78F6A-E7C0-AD51-5E84-AAE29006DE65}"/>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3" name="Footer Placeholder 2">
            <a:extLst>
              <a:ext uri="{FF2B5EF4-FFF2-40B4-BE49-F238E27FC236}">
                <a16:creationId xmlns:a16="http://schemas.microsoft.com/office/drawing/2014/main" id="{10D359B4-6E62-D60B-B391-5569C1C38D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4DD84-06F4-5F47-E1B0-0CA2771409DD}"/>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1970291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CD82-9163-ED21-C789-EC51A6980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865E2F-CDE6-4B49-296F-6B9C47675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76511-CD7F-FDC4-1B29-4A388F331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FAA93-6D96-4DD3-B725-EAD6C6CA8978}"/>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6" name="Footer Placeholder 5">
            <a:extLst>
              <a:ext uri="{FF2B5EF4-FFF2-40B4-BE49-F238E27FC236}">
                <a16:creationId xmlns:a16="http://schemas.microsoft.com/office/drawing/2014/main" id="{CDC375CE-D937-04D2-9B9D-3DEABF1D0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F259B-715B-3597-C191-84C55E0E7E3F}"/>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263738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1554-14AB-B84A-28B9-C05BC749C8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4F48A-15E9-B8D5-ACF7-53F48BD90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C1E9B-2ED2-A226-39D8-D02FE7C7FC8B}"/>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8F8F5C05-B13B-9A2B-9579-215764FAC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A45A6-65C4-E85F-5F7F-1A5BEFDDBD00}"/>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1969389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F165-0F03-B0E8-947C-5E676120DC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520D5-3FA2-CC67-FFDC-1D42DD6DC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251C2F-59DB-57C0-C170-10BC9B399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3335D-6AE0-1167-4331-3B093A90545D}"/>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6" name="Footer Placeholder 5">
            <a:extLst>
              <a:ext uri="{FF2B5EF4-FFF2-40B4-BE49-F238E27FC236}">
                <a16:creationId xmlns:a16="http://schemas.microsoft.com/office/drawing/2014/main" id="{CEE77A2C-4C3B-E7FC-53F6-191432469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6CCFF-2B4B-C4D1-3EDF-F87824707A9E}"/>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933644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2E9C-C322-66E6-1ABF-AD94A5D29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D97FF-1822-2044-20D8-F85A081DC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F363C-AFFB-3DC9-3225-9B33C3446343}"/>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E9C9548F-A7C8-3E01-E4DE-B3B7A3D55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2D20A-FD6B-A128-CC60-8ADFF8C6C218}"/>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1881817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8D10A-F1B6-08E4-D6D1-0DDE186B13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0C11C9-8121-EE0E-493A-0AF26C0F99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90C8D-7941-7EF4-71D7-75618CCA68F2}"/>
              </a:ext>
            </a:extLst>
          </p:cNvPr>
          <p:cNvSpPr>
            <a:spLocks noGrp="1"/>
          </p:cNvSpPr>
          <p:nvPr>
            <p:ph type="dt" sz="half" idx="10"/>
          </p:nvPr>
        </p:nvSpPr>
        <p:spPr/>
        <p:txBody>
          <a:body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8B29A253-38D4-641F-987A-5B6AD58AF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57292-AB93-12CE-3D48-2843324B51D5}"/>
              </a:ext>
            </a:extLst>
          </p:cNvPr>
          <p:cNvSpPr>
            <a:spLocks noGrp="1"/>
          </p:cNvSpPr>
          <p:nvPr>
            <p:ph type="sldNum" sz="quarter" idx="12"/>
          </p:nvPr>
        </p:nvSpPr>
        <p:spPr/>
        <p:txBody>
          <a:bodyPr/>
          <a:lstStyle/>
          <a:p>
            <a:fld id="{368D3784-3BC3-499F-9934-A7A71E6CB82D}" type="slidenum">
              <a:rPr lang="en-US" smtClean="0"/>
              <a:t>‹#›</a:t>
            </a:fld>
            <a:endParaRPr lang="en-US"/>
          </a:p>
        </p:txBody>
      </p:sp>
    </p:spTree>
    <p:extLst>
      <p:ext uri="{BB962C8B-B14F-4D97-AF65-F5344CB8AC3E}">
        <p14:creationId xmlns:p14="http://schemas.microsoft.com/office/powerpoint/2010/main" val="361460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397971604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836251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15939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74734595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90750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39317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41727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E194-3094-C0DA-252A-FBE62CA75C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BD2C5F-9560-AAC3-DF46-7AFA646FAE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09AB85-1058-769C-C528-C5B64C8D4104}"/>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1FD9681B-78EB-299B-87BE-FA3305B8F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C2DA6-55ED-42E1-5A1D-464DAE9F6DB3}"/>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1209040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516274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90537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4217890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95073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460608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427244696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86567488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324781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917579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70007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25CC-30E4-3CA4-2F7E-BCA936D3A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5A7524-9E08-FCC6-174F-52F51C1F4F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039D3-7BFF-E18D-4BD3-881CF47A61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19C608-49C7-E0FF-E9D3-7BD8B913803E}"/>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6" name="Footer Placeholder 5">
            <a:extLst>
              <a:ext uri="{FF2B5EF4-FFF2-40B4-BE49-F238E27FC236}">
                <a16:creationId xmlns:a16="http://schemas.microsoft.com/office/drawing/2014/main" id="{44B024B5-DB59-B383-9438-5A0291AF9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CB70A-BF98-8C7E-383A-DBA0479F09D8}"/>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898506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540474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56902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37314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631343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617555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72533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99748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41962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975B-2D23-3170-C84F-8390DC503E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A4CD62-D324-C773-779B-EB151FFBA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18A02-2E3A-C2FA-0DAB-D26766C2A8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662340-ABB5-7CE1-97F7-836A6BB41C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859E0F-5D52-85F5-476D-52C685D855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3EC305-7D3E-F750-1C8D-50B31822B47B}"/>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8" name="Footer Placeholder 7">
            <a:extLst>
              <a:ext uri="{FF2B5EF4-FFF2-40B4-BE49-F238E27FC236}">
                <a16:creationId xmlns:a16="http://schemas.microsoft.com/office/drawing/2014/main" id="{A5A5E90C-B3F3-2CD4-0DE8-7A635F7AAA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83A91-8D8F-7385-7C86-AB4921521207}"/>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2071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7C83-397E-C3B1-CFEF-89FFA35BD2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384FB1-4246-95BE-67E0-84192C2F9DA6}"/>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4" name="Footer Placeholder 3">
            <a:extLst>
              <a:ext uri="{FF2B5EF4-FFF2-40B4-BE49-F238E27FC236}">
                <a16:creationId xmlns:a16="http://schemas.microsoft.com/office/drawing/2014/main" id="{6BCEF2B4-69E7-B5C1-F677-2B9859F322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EAC1F-EA6C-4349-7D24-624AE2F38898}"/>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801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BFC6D-B8CB-F463-E3B8-E671D1AF7F1D}"/>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3" name="Footer Placeholder 2">
            <a:extLst>
              <a:ext uri="{FF2B5EF4-FFF2-40B4-BE49-F238E27FC236}">
                <a16:creationId xmlns:a16="http://schemas.microsoft.com/office/drawing/2014/main" id="{AD902872-40D1-E7A3-F83B-E11E57CA9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255195-4EDF-1808-8621-DE2563F93EF7}"/>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52082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DAD5-1044-D178-04C0-7C4C414E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5FAC2-D30E-0E3C-028F-65BFAFB651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51FB47-DD0C-7A4D-ACC1-3E28AF303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C38A4-A46B-11C4-9660-B622ED771BEB}"/>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6" name="Footer Placeholder 5">
            <a:extLst>
              <a:ext uri="{FF2B5EF4-FFF2-40B4-BE49-F238E27FC236}">
                <a16:creationId xmlns:a16="http://schemas.microsoft.com/office/drawing/2014/main" id="{6984C620-0DDD-AEDD-9AFF-4F0F0B340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C7DC7-D465-1AFA-8223-4E5FE82CAF9C}"/>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365524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B8D5-E1DE-5B92-3ADE-873BAD2CE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132C59-EB03-1359-DEB0-76580F6FD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AF692-EF1F-EBE9-7CDA-11ADDCEDF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CC916-246F-F5E0-E2EE-D2BEDA709AA6}"/>
              </a:ext>
            </a:extLst>
          </p:cNvPr>
          <p:cNvSpPr>
            <a:spLocks noGrp="1"/>
          </p:cNvSpPr>
          <p:nvPr>
            <p:ph type="dt" sz="half" idx="10"/>
          </p:nvPr>
        </p:nvSpPr>
        <p:spPr/>
        <p:txBody>
          <a:bodyPr/>
          <a:lstStyle/>
          <a:p>
            <a:fld id="{7D5DBE87-A4E5-4D9C-9BAF-F371DB43E09C}" type="datetimeFigureOut">
              <a:rPr lang="en-US" smtClean="0"/>
              <a:t>7/17/2024</a:t>
            </a:fld>
            <a:endParaRPr lang="en-US"/>
          </a:p>
        </p:txBody>
      </p:sp>
      <p:sp>
        <p:nvSpPr>
          <p:cNvPr id="6" name="Footer Placeholder 5">
            <a:extLst>
              <a:ext uri="{FF2B5EF4-FFF2-40B4-BE49-F238E27FC236}">
                <a16:creationId xmlns:a16="http://schemas.microsoft.com/office/drawing/2014/main" id="{7DD3B876-5111-1AA0-DC4C-F899005D8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C8A55-B5F5-EE10-8A52-180A2326D3B6}"/>
              </a:ext>
            </a:extLst>
          </p:cNvPr>
          <p:cNvSpPr>
            <a:spLocks noGrp="1"/>
          </p:cNvSpPr>
          <p:nvPr>
            <p:ph type="sldNum" sz="quarter" idx="12"/>
          </p:nvPr>
        </p:nvSpPr>
        <p:spPr/>
        <p:txBody>
          <a:bodyPr/>
          <a:lstStyle/>
          <a:p>
            <a:fld id="{50D0F2FA-4F91-4E21-AE58-00FBFAC8EF8E}" type="slidenum">
              <a:rPr lang="en-US" smtClean="0"/>
              <a:t>‹#›</a:t>
            </a:fld>
            <a:endParaRPr lang="en-US"/>
          </a:p>
        </p:txBody>
      </p:sp>
    </p:spTree>
    <p:extLst>
      <p:ext uri="{BB962C8B-B14F-4D97-AF65-F5344CB8AC3E}">
        <p14:creationId xmlns:p14="http://schemas.microsoft.com/office/powerpoint/2010/main" val="232708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009D0B-29C1-7BFD-331B-6012454232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584CA5A-B781-C1AF-3115-CFB6C8719A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CC0FA3-AAB3-930B-D969-5464414BE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DBE87-A4E5-4D9C-9BAF-F371DB43E09C}" type="datetimeFigureOut">
              <a:rPr lang="en-US" smtClean="0"/>
              <a:t>7/17/2024</a:t>
            </a:fld>
            <a:endParaRPr lang="en-US"/>
          </a:p>
        </p:txBody>
      </p:sp>
      <p:sp>
        <p:nvSpPr>
          <p:cNvPr id="5" name="Footer Placeholder 4">
            <a:extLst>
              <a:ext uri="{FF2B5EF4-FFF2-40B4-BE49-F238E27FC236}">
                <a16:creationId xmlns:a16="http://schemas.microsoft.com/office/drawing/2014/main" id="{2D57C012-A97B-8DD5-3B4D-C76EA45F0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4BF59D-9555-B45E-B422-DD7E2F537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0F2FA-4F91-4E21-AE58-00FBFAC8EF8E}" type="slidenum">
              <a:rPr lang="en-US" smtClean="0"/>
              <a:t>‹#›</a:t>
            </a:fld>
            <a:endParaRPr lang="en-US"/>
          </a:p>
        </p:txBody>
      </p:sp>
    </p:spTree>
    <p:extLst>
      <p:ext uri="{BB962C8B-B14F-4D97-AF65-F5344CB8AC3E}">
        <p14:creationId xmlns:p14="http://schemas.microsoft.com/office/powerpoint/2010/main" val="1104422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2A2043-60C5-39C6-2E84-A409CE91A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54DFCB-6106-70B7-7EC3-89C8F0AFD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3FA59-2F9D-0E48-A11E-7F49E7A4E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2E845-0021-48AF-9B59-F4B9D0AC929D}" type="datetimeFigureOut">
              <a:rPr lang="en-US" smtClean="0"/>
              <a:t>7/17/2024</a:t>
            </a:fld>
            <a:endParaRPr lang="en-US"/>
          </a:p>
        </p:txBody>
      </p:sp>
      <p:sp>
        <p:nvSpPr>
          <p:cNvPr id="5" name="Footer Placeholder 4">
            <a:extLst>
              <a:ext uri="{FF2B5EF4-FFF2-40B4-BE49-F238E27FC236}">
                <a16:creationId xmlns:a16="http://schemas.microsoft.com/office/drawing/2014/main" id="{900FA5E2-7B18-0A8D-9A75-D07F51589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59FEE-8C1C-022D-CC24-52D469C69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D3784-3BC3-499F-9934-A7A71E6CB82D}" type="slidenum">
              <a:rPr lang="en-US" smtClean="0"/>
              <a:t>‹#›</a:t>
            </a:fld>
            <a:endParaRPr lang="en-US"/>
          </a:p>
        </p:txBody>
      </p:sp>
    </p:spTree>
    <p:extLst>
      <p:ext uri="{BB962C8B-B14F-4D97-AF65-F5344CB8AC3E}">
        <p14:creationId xmlns:p14="http://schemas.microsoft.com/office/powerpoint/2010/main" val="28104987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 id="2147483663" r:id="rId13"/>
    <p:sldLayoutId id="2147483664" r:id="rId14"/>
    <p:sldLayoutId id="2147483666" r:id="rId15"/>
    <p:sldLayoutId id="2147483668" r:id="rId16"/>
    <p:sldLayoutId id="2147483669"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323041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hyperlink" Target="https://vimeo.com/285278973" TargetMode="External"/><Relationship Id="rId2" Type="http://schemas.microsoft.com/office/2007/relationships/media" Target="../media/media2.m4a"/><Relationship Id="rId1" Type="http://schemas.openxmlformats.org/officeDocument/2006/relationships/video" Target="https://player.vimeo.com/video/285278973?h=a5e5dd367e&amp;app_id=122963" TargetMode="Externa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hyperlink" Target="https://vimeo.com/290523381" TargetMode="External"/><Relationship Id="rId2" Type="http://schemas.microsoft.com/office/2007/relationships/media" Target="../media/media3.m4a"/><Relationship Id="rId1" Type="http://schemas.openxmlformats.org/officeDocument/2006/relationships/video" Target="https://player.vimeo.com/video/290523381?h=047041ad34&amp;app_id=122963"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vimeo.com/290522684" TargetMode="External"/><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video" Target="https://player.vimeo.com/video/290522684?h=1801c9ef5b&amp;app_id=122963" TargetMode="External"/><Relationship Id="rId6" Type="http://schemas.openxmlformats.org/officeDocument/2006/relationships/image" Target="../media/image10.jpeg"/><Relationship Id="rId5" Type="http://schemas.openxmlformats.org/officeDocument/2006/relationships/hyperlink" Target="https://www.total.com/sites/default/files/atoms/files/human_rights_internal_guide_va.pdf" TargetMode="Externa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1.jpg"/><Relationship Id="rId4" Type="http://schemas.openxmlformats.org/officeDocument/2006/relationships/hyperlink" Target="https://www.ohchr.org/Documents/Publications/GuidingPrinciplesBusinessHR_EN.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hyperlink" Target="https://pixabay.com/fr/signalisation-attention-38589/"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53512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5001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FFA26-B392-42BB-A653-3CE4D7C9AABB}"/>
              </a:ext>
            </a:extLst>
          </p:cNvPr>
          <p:cNvSpPr/>
          <p:nvPr/>
        </p:nvSpPr>
        <p:spPr>
          <a:xfrm>
            <a:off x="464280" y="33629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F98996A8-DCA1-89DD-83A2-598C08C830A8}"/>
              </a:ext>
            </a:extLst>
          </p:cNvPr>
          <p:cNvSpPr>
            <a:spLocks noGrp="1"/>
          </p:cNvSpPr>
          <p:nvPr>
            <p:ph type="title"/>
          </p:nvPr>
        </p:nvSpPr>
        <p:spPr>
          <a:xfrm>
            <a:off x="838200" y="575551"/>
            <a:ext cx="11087102" cy="1325563"/>
          </a:xfrm>
        </p:spPr>
        <p:txBody>
          <a:bodyPr>
            <a:noAutofit/>
          </a:bodyPr>
          <a:lstStyle/>
          <a:p>
            <a:r>
              <a:rPr lang="en-US" sz="3600" b="1" dirty="0">
                <a:solidFill>
                  <a:schemeClr val="bg1"/>
                </a:solidFill>
                <a:latin typeface="Raleway" pitchFamily="2" charset="77"/>
              </a:rPr>
              <a:t>Building buy-in and confidence, amongst leaders, lawyers and other colleagues is critical</a:t>
            </a:r>
          </a:p>
        </p:txBody>
      </p:sp>
      <p:sp>
        <p:nvSpPr>
          <p:cNvPr id="3" name="Content Placeholder 2">
            <a:extLst>
              <a:ext uri="{FF2B5EF4-FFF2-40B4-BE49-F238E27FC236}">
                <a16:creationId xmlns:a16="http://schemas.microsoft.com/office/drawing/2014/main" id="{E068B9A0-AE79-905D-E3E6-8C9EBF863A74}"/>
              </a:ext>
            </a:extLst>
          </p:cNvPr>
          <p:cNvSpPr>
            <a:spLocks noGrp="1"/>
          </p:cNvSpPr>
          <p:nvPr>
            <p:ph idx="1"/>
          </p:nvPr>
        </p:nvSpPr>
        <p:spPr>
          <a:xfrm>
            <a:off x="936991" y="2170371"/>
            <a:ext cx="10515600" cy="4351338"/>
          </a:xfrm>
        </p:spPr>
        <p:txBody>
          <a:bodyPr>
            <a:normAutofit/>
          </a:bodyPr>
          <a:lstStyle/>
          <a:p>
            <a:pPr marL="0" indent="0" fontAlgn="base">
              <a:buNone/>
            </a:pPr>
            <a:r>
              <a:rPr lang="en-US" sz="2000" b="1" i="0" dirty="0">
                <a:solidFill>
                  <a:schemeClr val="accent2">
                    <a:lumMod val="40000"/>
                    <a:lumOff val="60000"/>
                  </a:schemeClr>
                </a:solidFill>
                <a:effectLst/>
                <a:latin typeface="Raleway" pitchFamily="2" charset="0"/>
              </a:rPr>
              <a:t>Without strong support from leaders and key colleagues, efforts to develop a policy commitment are unlikely to succeed.</a:t>
            </a:r>
            <a:endParaRPr lang="en-US" sz="2000" b="0" i="0" dirty="0">
              <a:solidFill>
                <a:schemeClr val="bg1"/>
              </a:solidFill>
              <a:effectLst/>
              <a:latin typeface="Raleway" pitchFamily="2" charset="0"/>
            </a:endParaRPr>
          </a:p>
          <a:p>
            <a:pPr fontAlgn="base"/>
            <a:r>
              <a:rPr lang="en-US" sz="2000" b="0" i="0" dirty="0">
                <a:solidFill>
                  <a:schemeClr val="bg1"/>
                </a:solidFill>
                <a:effectLst/>
                <a:latin typeface="Raleway" pitchFamily="2" charset="0"/>
              </a:rPr>
              <a:t>Practitioners observe that colleagues often ask why a separate statement or policy on human rights is necessary. Having a clear and compelling response can help build support for a human rights policy commitment. Internal education about how the company can impact human rights and what its stakeholders expect can lay a helpful foundation for these discussions. </a:t>
            </a:r>
            <a:endParaRPr lang="en-US" sz="2000" dirty="0">
              <a:solidFill>
                <a:schemeClr val="bg1"/>
              </a:solidFill>
              <a:latin typeface="Raleway" pitchFamily="2" charset="0"/>
            </a:endParaRPr>
          </a:p>
          <a:p>
            <a:pPr fontAlgn="base"/>
            <a:r>
              <a:rPr lang="en-US" sz="2000" b="0" i="0" dirty="0">
                <a:solidFill>
                  <a:schemeClr val="bg1"/>
                </a:solidFill>
                <a:effectLst/>
                <a:latin typeface="Raleway" pitchFamily="2" charset="0"/>
              </a:rPr>
              <a:t>Incorporating content on the company’s salient human rights issues can also help make the policy commitment feel relevant.</a:t>
            </a:r>
          </a:p>
          <a:p>
            <a:pPr marL="0" indent="0">
              <a:buNone/>
            </a:pPr>
            <a:endParaRPr lang="en-US" sz="2000" dirty="0">
              <a:solidFill>
                <a:schemeClr val="bg1"/>
              </a:solidFill>
            </a:endParaRPr>
          </a:p>
        </p:txBody>
      </p:sp>
      <p:pic>
        <p:nvPicPr>
          <p:cNvPr id="5" name="Image 6">
            <a:extLst>
              <a:ext uri="{FF2B5EF4-FFF2-40B4-BE49-F238E27FC236}">
                <a16:creationId xmlns:a16="http://schemas.microsoft.com/office/drawing/2014/main" id="{21F1510C-2BFB-F870-E071-98AB5B2290AD}"/>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9">
            <a:hlinkClick r:id="" action="ppaction://media"/>
            <a:extLst>
              <a:ext uri="{FF2B5EF4-FFF2-40B4-BE49-F238E27FC236}">
                <a16:creationId xmlns:a16="http://schemas.microsoft.com/office/drawing/2014/main" id="{3A988990-A447-5CB4-5145-8D2B86899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60023537"/>
      </p:ext>
    </p:extLst>
  </p:cSld>
  <p:clrMapOvr>
    <a:masterClrMapping/>
  </p:clrMapOvr>
  <mc:AlternateContent xmlns:mc="http://schemas.openxmlformats.org/markup-compatibility/2006" xmlns:p14="http://schemas.microsoft.com/office/powerpoint/2010/main">
    <mc:Choice Requires="p14">
      <p:transition spd="slow" p14:dur="2000" advTm="56006"/>
    </mc:Choice>
    <mc:Fallback xmlns="">
      <p:transition spd="slow" advTm="5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D006E-DD6D-1216-2FFF-7D70DC79128C}"/>
              </a:ext>
            </a:extLst>
          </p:cNvPr>
          <p:cNvSpPr/>
          <p:nvPr/>
        </p:nvSpPr>
        <p:spPr>
          <a:xfrm>
            <a:off x="365489" y="350708"/>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4A5F3CB1-161F-E029-4DF2-5824FC224736}"/>
              </a:ext>
            </a:extLst>
          </p:cNvPr>
          <p:cNvSpPr>
            <a:spLocks noGrp="1"/>
          </p:cNvSpPr>
          <p:nvPr>
            <p:ph type="title"/>
          </p:nvPr>
        </p:nvSpPr>
        <p:spPr>
          <a:xfrm>
            <a:off x="619836" y="625675"/>
            <a:ext cx="11353800" cy="1325563"/>
          </a:xfrm>
        </p:spPr>
        <p:txBody>
          <a:bodyPr>
            <a:normAutofit fontScale="90000"/>
          </a:bodyPr>
          <a:lstStyle/>
          <a:p>
            <a:r>
              <a:rPr lang="en-US" b="1" dirty="0">
                <a:solidFill>
                  <a:schemeClr val="bg1"/>
                </a:solidFill>
                <a:latin typeface="Raleway" pitchFamily="2" charset="77"/>
              </a:rPr>
              <a:t>The process to develop a policy commitment can be as valuable as the end-product</a:t>
            </a:r>
          </a:p>
        </p:txBody>
      </p:sp>
      <p:sp>
        <p:nvSpPr>
          <p:cNvPr id="3" name="Content Placeholder 2">
            <a:extLst>
              <a:ext uri="{FF2B5EF4-FFF2-40B4-BE49-F238E27FC236}">
                <a16:creationId xmlns:a16="http://schemas.microsoft.com/office/drawing/2014/main" id="{769744BB-407F-BC34-9501-C33B472840DC}"/>
              </a:ext>
            </a:extLst>
          </p:cNvPr>
          <p:cNvSpPr>
            <a:spLocks noGrp="1"/>
          </p:cNvSpPr>
          <p:nvPr>
            <p:ph idx="1"/>
          </p:nvPr>
        </p:nvSpPr>
        <p:spPr>
          <a:xfrm>
            <a:off x="619836" y="2053596"/>
            <a:ext cx="10515600" cy="4351338"/>
          </a:xfrm>
        </p:spPr>
        <p:txBody>
          <a:bodyPr>
            <a:normAutofit/>
          </a:bodyPr>
          <a:lstStyle/>
          <a:p>
            <a:pPr algn="l" fontAlgn="base">
              <a:lnSpc>
                <a:spcPct val="100000"/>
              </a:lnSpc>
            </a:pPr>
            <a:r>
              <a:rPr lang="en-US" sz="2000" b="0" i="0" dirty="0">
                <a:solidFill>
                  <a:schemeClr val="bg1"/>
                </a:solidFill>
                <a:effectLst/>
                <a:latin typeface="Raleway" pitchFamily="2" charset="0"/>
              </a:rPr>
              <a:t>The process to develop a policy commitment creates an opportunity to </a:t>
            </a:r>
            <a:r>
              <a:rPr lang="en-US" sz="2000" b="1" i="0" dirty="0">
                <a:solidFill>
                  <a:schemeClr val="accent2">
                    <a:lumMod val="40000"/>
                    <a:lumOff val="60000"/>
                  </a:schemeClr>
                </a:solidFill>
                <a:effectLst/>
                <a:latin typeface="Raleway" pitchFamily="2" charset="0"/>
              </a:rPr>
              <a:t>engage</a:t>
            </a:r>
            <a:r>
              <a:rPr lang="en-US" sz="2000" b="0" i="0" dirty="0">
                <a:solidFill>
                  <a:schemeClr val="bg1"/>
                </a:solidFill>
                <a:effectLst/>
                <a:latin typeface="Raleway" pitchFamily="2" charset="0"/>
              </a:rPr>
              <a:t> with senior leaders and colleagues across the business on the company’s human rights responsibilities. These discussions can help raise </a:t>
            </a:r>
            <a:r>
              <a:rPr lang="en-US" sz="2000" b="1" i="0" dirty="0">
                <a:solidFill>
                  <a:schemeClr val="accent2">
                    <a:lumMod val="40000"/>
                    <a:lumOff val="60000"/>
                  </a:schemeClr>
                </a:solidFill>
                <a:effectLst/>
                <a:latin typeface="Raleway" pitchFamily="2" charset="0"/>
              </a:rPr>
              <a:t>awareness</a:t>
            </a:r>
            <a:r>
              <a:rPr lang="en-US" sz="2000" b="0" i="0" dirty="0">
                <a:solidFill>
                  <a:schemeClr val="bg1"/>
                </a:solidFill>
                <a:effectLst/>
                <a:latin typeface="Raleway" pitchFamily="2" charset="0"/>
              </a:rPr>
              <a:t> and </a:t>
            </a:r>
            <a:r>
              <a:rPr lang="en-US" sz="2000" b="1" i="0" dirty="0">
                <a:solidFill>
                  <a:schemeClr val="accent2">
                    <a:lumMod val="40000"/>
                    <a:lumOff val="60000"/>
                  </a:schemeClr>
                </a:solidFill>
                <a:effectLst/>
                <a:latin typeface="Raleway" pitchFamily="2" charset="0"/>
              </a:rPr>
              <a:t>understanding</a:t>
            </a:r>
            <a:r>
              <a:rPr lang="en-US" sz="2000" b="0" i="0" dirty="0">
                <a:solidFill>
                  <a:schemeClr val="bg1"/>
                </a:solidFill>
                <a:effectLst/>
                <a:latin typeface="Raleway" pitchFamily="2" charset="0"/>
              </a:rPr>
              <a:t> and </a:t>
            </a:r>
            <a:r>
              <a:rPr lang="en-US" sz="2000" b="1" i="0" dirty="0">
                <a:solidFill>
                  <a:schemeClr val="accent2">
                    <a:lumMod val="40000"/>
                    <a:lumOff val="60000"/>
                  </a:schemeClr>
                </a:solidFill>
                <a:effectLst/>
                <a:latin typeface="Raleway" pitchFamily="2" charset="0"/>
              </a:rPr>
              <a:t>strengthen commitment</a:t>
            </a:r>
            <a:r>
              <a:rPr lang="en-US" sz="2000" b="0" i="0" dirty="0">
                <a:solidFill>
                  <a:schemeClr val="bg1"/>
                </a:solidFill>
                <a:effectLst/>
                <a:latin typeface="Raleway" pitchFamily="2" charset="0"/>
              </a:rPr>
              <a:t>.</a:t>
            </a:r>
          </a:p>
          <a:p>
            <a:pPr algn="l" fontAlgn="base">
              <a:lnSpc>
                <a:spcPct val="100000"/>
              </a:lnSpc>
            </a:pPr>
            <a:r>
              <a:rPr lang="en-US" sz="2000" b="0" i="0" dirty="0">
                <a:solidFill>
                  <a:schemeClr val="bg1"/>
                </a:solidFill>
                <a:effectLst/>
                <a:latin typeface="Raleway" pitchFamily="2" charset="0"/>
              </a:rPr>
              <a:t>The process to develop and </a:t>
            </a:r>
            <a:r>
              <a:rPr lang="en-US" sz="2000" b="0" i="0" dirty="0" err="1">
                <a:solidFill>
                  <a:schemeClr val="bg1"/>
                </a:solidFill>
                <a:effectLst/>
                <a:latin typeface="Raleway" pitchFamily="2" charset="0"/>
              </a:rPr>
              <a:t>finalise</a:t>
            </a:r>
            <a:r>
              <a:rPr lang="en-US" sz="2000" b="0" i="0" dirty="0">
                <a:solidFill>
                  <a:schemeClr val="bg1"/>
                </a:solidFill>
                <a:effectLst/>
                <a:latin typeface="Raleway" pitchFamily="2" charset="0"/>
              </a:rPr>
              <a:t> a policy commitment is often </a:t>
            </a:r>
            <a:r>
              <a:rPr lang="en-US" sz="2000" b="0" i="0" u="sng" dirty="0">
                <a:solidFill>
                  <a:schemeClr val="bg1"/>
                </a:solidFill>
                <a:effectLst/>
                <a:latin typeface="Raleway" pitchFamily="2" charset="0"/>
              </a:rPr>
              <a:t>longer than expected</a:t>
            </a:r>
            <a:r>
              <a:rPr lang="en-US" sz="2000" b="0" i="0" dirty="0">
                <a:solidFill>
                  <a:schemeClr val="bg1"/>
                </a:solidFill>
                <a:effectLst/>
                <a:latin typeface="Raleway" pitchFamily="2" charset="0"/>
              </a:rPr>
              <a:t>. It will likely involve many drafts and discussions with key internal and external stakeholders. </a:t>
            </a:r>
          </a:p>
          <a:p>
            <a:pPr algn="l" fontAlgn="base">
              <a:lnSpc>
                <a:spcPct val="100000"/>
              </a:lnSpc>
            </a:pPr>
            <a:r>
              <a:rPr lang="en-US" sz="2000" b="0" i="0" dirty="0">
                <a:solidFill>
                  <a:schemeClr val="bg1"/>
                </a:solidFill>
                <a:effectLst/>
                <a:latin typeface="Raleway" pitchFamily="2" charset="0"/>
              </a:rPr>
              <a:t>Whilst it can be slow, this process of engagement can help strengthen the content of the policy and smooth the approval process. For many companies, this process will involve </a:t>
            </a:r>
            <a:r>
              <a:rPr lang="en-US" sz="2000" b="1" i="0" dirty="0">
                <a:solidFill>
                  <a:schemeClr val="accent2">
                    <a:lumMod val="40000"/>
                    <a:lumOff val="60000"/>
                  </a:schemeClr>
                </a:solidFill>
                <a:effectLst/>
                <a:latin typeface="Raleway" pitchFamily="2" charset="0"/>
              </a:rPr>
              <a:t>benchmarking</a:t>
            </a:r>
            <a:r>
              <a:rPr lang="en-US" sz="2000" b="0" i="0" dirty="0">
                <a:solidFill>
                  <a:schemeClr val="bg1"/>
                </a:solidFill>
                <a:effectLst/>
                <a:latin typeface="Raleway" pitchFamily="2" charset="0"/>
              </a:rPr>
              <a:t> against peers, internal </a:t>
            </a:r>
            <a:r>
              <a:rPr lang="en-US" sz="2000" b="1" i="0" dirty="0">
                <a:solidFill>
                  <a:schemeClr val="accent2">
                    <a:lumMod val="40000"/>
                    <a:lumOff val="60000"/>
                  </a:schemeClr>
                </a:solidFill>
                <a:effectLst/>
                <a:latin typeface="Raleway" pitchFamily="2" charset="0"/>
              </a:rPr>
              <a:t>discussions</a:t>
            </a:r>
            <a:r>
              <a:rPr lang="en-US" sz="2000" b="0" i="0" dirty="0">
                <a:solidFill>
                  <a:schemeClr val="bg1"/>
                </a:solidFill>
                <a:effectLst/>
                <a:latin typeface="Raleway" pitchFamily="2" charset="0"/>
              </a:rPr>
              <a:t>, </a:t>
            </a:r>
            <a:r>
              <a:rPr lang="en-US" sz="2000" b="1" i="0" dirty="0">
                <a:solidFill>
                  <a:schemeClr val="accent2">
                    <a:lumMod val="40000"/>
                    <a:lumOff val="60000"/>
                  </a:schemeClr>
                </a:solidFill>
                <a:effectLst/>
                <a:latin typeface="Raleway" pitchFamily="2" charset="0"/>
              </a:rPr>
              <a:t>workshops with internal and/or external stakeholders</a:t>
            </a:r>
            <a:r>
              <a:rPr lang="en-US" sz="2000" b="0" i="0" dirty="0">
                <a:solidFill>
                  <a:schemeClr val="bg1"/>
                </a:solidFill>
                <a:effectLst/>
                <a:latin typeface="Raleway" pitchFamily="2" charset="0"/>
              </a:rPr>
              <a:t>, the review of multiple drafts by managers, senior leaders and external stakeholders, and final </a:t>
            </a:r>
            <a:r>
              <a:rPr lang="en-US" sz="2000" dirty="0">
                <a:solidFill>
                  <a:schemeClr val="bg1"/>
                </a:solidFill>
                <a:latin typeface="Raleway" pitchFamily="2" charset="0"/>
              </a:rPr>
              <a:t>approval</a:t>
            </a:r>
            <a:r>
              <a:rPr lang="en-US" sz="2000" dirty="0">
                <a:solidFill>
                  <a:schemeClr val="bg1"/>
                </a:solidFill>
                <a:highlight>
                  <a:srgbClr val="000080"/>
                </a:highlight>
                <a:latin typeface="Raleway" pitchFamily="2" charset="0"/>
              </a:rPr>
              <a:t> </a:t>
            </a:r>
            <a:r>
              <a:rPr lang="en-US" sz="2000" b="0" i="0" dirty="0">
                <a:solidFill>
                  <a:schemeClr val="bg1"/>
                </a:solidFill>
                <a:effectLst/>
                <a:latin typeface="Raleway" pitchFamily="2" charset="0"/>
              </a:rPr>
              <a:t>or presentation to executive management or the Board.</a:t>
            </a:r>
          </a:p>
          <a:p>
            <a:endParaRPr lang="en-US" sz="2000" dirty="0">
              <a:solidFill>
                <a:schemeClr val="bg1"/>
              </a:solidFill>
            </a:endParaRPr>
          </a:p>
        </p:txBody>
      </p:sp>
      <p:pic>
        <p:nvPicPr>
          <p:cNvPr id="6" name="Image 6">
            <a:extLst>
              <a:ext uri="{FF2B5EF4-FFF2-40B4-BE49-F238E27FC236}">
                <a16:creationId xmlns:a16="http://schemas.microsoft.com/office/drawing/2014/main" id="{ACFE3CFC-79E4-0B48-C0CC-610173993B96}"/>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10">
            <a:hlinkClick r:id="" action="ppaction://media"/>
            <a:extLst>
              <a:ext uri="{FF2B5EF4-FFF2-40B4-BE49-F238E27FC236}">
                <a16:creationId xmlns:a16="http://schemas.microsoft.com/office/drawing/2014/main" id="{15C5D58D-E092-E2BC-D398-F5BD30333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80025487"/>
      </p:ext>
    </p:extLst>
  </p:cSld>
  <p:clrMapOvr>
    <a:masterClrMapping/>
  </p:clrMapOvr>
  <mc:AlternateContent xmlns:mc="http://schemas.openxmlformats.org/markup-compatibility/2006" xmlns:p14="http://schemas.microsoft.com/office/powerpoint/2010/main">
    <mc:Choice Requires="p14">
      <p:transition spd="slow" p14:dur="2000" advTm="69623"/>
    </mc:Choice>
    <mc:Fallback xmlns="">
      <p:transition spd="slow" advTm="6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61FFB-94BE-7AC1-A7C7-8F22E4B52BFA}"/>
              </a:ext>
            </a:extLst>
          </p:cNvPr>
          <p:cNvSpPr/>
          <p:nvPr/>
        </p:nvSpPr>
        <p:spPr>
          <a:xfrm>
            <a:off x="365489" y="288583"/>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E68F2933-4C3D-75B6-D1E0-6841A810E07F}"/>
              </a:ext>
            </a:extLst>
          </p:cNvPr>
          <p:cNvSpPr>
            <a:spLocks noGrp="1"/>
          </p:cNvSpPr>
          <p:nvPr>
            <p:ph type="title"/>
          </p:nvPr>
        </p:nvSpPr>
        <p:spPr>
          <a:xfrm>
            <a:off x="791159" y="236707"/>
            <a:ext cx="10969075" cy="1766050"/>
          </a:xfrm>
        </p:spPr>
        <p:txBody>
          <a:bodyPr>
            <a:normAutofit/>
          </a:bodyPr>
          <a:lstStyle/>
          <a:p>
            <a:r>
              <a:rPr lang="en-US" sz="3200" b="1" dirty="0">
                <a:solidFill>
                  <a:schemeClr val="bg1"/>
                </a:solidFill>
                <a:latin typeface="Raleway" pitchFamily="2" charset="77"/>
              </a:rPr>
              <a:t>It can be helpful to refresh a policy commitment periodically</a:t>
            </a:r>
          </a:p>
        </p:txBody>
      </p:sp>
      <p:sp>
        <p:nvSpPr>
          <p:cNvPr id="3" name="Content Placeholder 2">
            <a:extLst>
              <a:ext uri="{FF2B5EF4-FFF2-40B4-BE49-F238E27FC236}">
                <a16:creationId xmlns:a16="http://schemas.microsoft.com/office/drawing/2014/main" id="{1C7C8DE9-6C99-F99D-4919-D98C309A72A4}"/>
              </a:ext>
            </a:extLst>
          </p:cNvPr>
          <p:cNvSpPr>
            <a:spLocks noGrp="1"/>
          </p:cNvSpPr>
          <p:nvPr>
            <p:ph idx="1"/>
          </p:nvPr>
        </p:nvSpPr>
        <p:spPr>
          <a:xfrm>
            <a:off x="791159" y="1757238"/>
            <a:ext cx="10547990" cy="4590981"/>
          </a:xfrm>
        </p:spPr>
        <p:txBody>
          <a:bodyPr>
            <a:noAutofit/>
          </a:bodyPr>
          <a:lstStyle/>
          <a:p>
            <a:pPr marL="0" indent="0" fontAlgn="base">
              <a:lnSpc>
                <a:spcPct val="120000"/>
              </a:lnSpc>
              <a:buNone/>
            </a:pPr>
            <a:r>
              <a:rPr lang="en-US" sz="1600" b="1" i="0" dirty="0">
                <a:solidFill>
                  <a:schemeClr val="accent2">
                    <a:lumMod val="40000"/>
                    <a:lumOff val="60000"/>
                  </a:schemeClr>
                </a:solidFill>
                <a:effectLst/>
                <a:latin typeface="Raleway" pitchFamily="2" charset="0"/>
              </a:rPr>
              <a:t>Refreshing a policy commitment creates an opportunity to update the content. It can also be a great way to renew the company’s commitment to this work and re-</a:t>
            </a:r>
            <a:r>
              <a:rPr lang="en-US" sz="1600" b="1" i="0" dirty="0" err="1">
                <a:solidFill>
                  <a:schemeClr val="accent2">
                    <a:lumMod val="40000"/>
                    <a:lumOff val="60000"/>
                  </a:schemeClr>
                </a:solidFill>
                <a:effectLst/>
                <a:latin typeface="Raleway" pitchFamily="2" charset="0"/>
              </a:rPr>
              <a:t>energise</a:t>
            </a:r>
            <a:r>
              <a:rPr lang="en-US" sz="1600" b="1" i="0" dirty="0">
                <a:solidFill>
                  <a:schemeClr val="accent2">
                    <a:lumMod val="40000"/>
                    <a:lumOff val="60000"/>
                  </a:schemeClr>
                </a:solidFill>
                <a:effectLst/>
                <a:latin typeface="Raleway" pitchFamily="2" charset="0"/>
              </a:rPr>
              <a:t> colleagues and stakeholders</a:t>
            </a:r>
            <a:r>
              <a:rPr lang="en-US" sz="1600" b="1" dirty="0">
                <a:solidFill>
                  <a:schemeClr val="accent2">
                    <a:lumMod val="40000"/>
                    <a:lumOff val="60000"/>
                  </a:schemeClr>
                </a:solidFill>
                <a:latin typeface="Raleway" pitchFamily="2" charset="0"/>
              </a:rPr>
              <a:t>.</a:t>
            </a:r>
            <a:endParaRPr lang="en-US" sz="1600" b="0" i="0" dirty="0">
              <a:solidFill>
                <a:schemeClr val="bg1"/>
              </a:solidFill>
              <a:effectLst/>
              <a:latin typeface="Raleway" pitchFamily="2" charset="0"/>
            </a:endParaRPr>
          </a:p>
          <a:p>
            <a:pPr algn="l" fontAlgn="base">
              <a:lnSpc>
                <a:spcPct val="120000"/>
              </a:lnSpc>
              <a:buFont typeface="Arial" panose="020B0604020202020204" pitchFamily="34" charset="0"/>
              <a:buChar char="•"/>
            </a:pPr>
            <a:r>
              <a:rPr lang="en-US" sz="1600" b="0" i="0" dirty="0">
                <a:solidFill>
                  <a:schemeClr val="bg1"/>
                </a:solidFill>
                <a:effectLst/>
                <a:latin typeface="Raleway" pitchFamily="2" charset="0"/>
              </a:rPr>
              <a:t>Many companies make their first human rights policy commitment early on in their human rights journey. This can be helpful to set direction, communicate leadership commitment proactively and create an internal ‘mandate’ for this work. But after a few years, things can change. You may have a better understanding of the company’s key risks - and a stronger sense of what stakeholders expect to see in the company’s policy commitment. If the business has evolved, the company’s human rights risk landscape may have changed, and the policy commitment may need to be updated to keep it relevant.</a:t>
            </a:r>
          </a:p>
          <a:p>
            <a:pPr algn="l" fontAlgn="base">
              <a:lnSpc>
                <a:spcPct val="120000"/>
              </a:lnSpc>
              <a:buFont typeface="Arial" panose="020B0604020202020204" pitchFamily="34" charset="0"/>
              <a:buChar char="•"/>
            </a:pPr>
            <a:r>
              <a:rPr lang="en-US" sz="1600" b="0" i="0" dirty="0">
                <a:solidFill>
                  <a:schemeClr val="bg1"/>
                </a:solidFill>
                <a:effectLst/>
                <a:latin typeface="Raleway" pitchFamily="2" charset="0"/>
              </a:rPr>
              <a:t>However, it’s important to ensure a refresh is </a:t>
            </a:r>
            <a:r>
              <a:rPr lang="en-US" sz="1600" b="1" i="0" dirty="0">
                <a:solidFill>
                  <a:schemeClr val="accent2">
                    <a:lumMod val="40000"/>
                    <a:lumOff val="60000"/>
                  </a:schemeClr>
                </a:solidFill>
                <a:effectLst/>
                <a:latin typeface="Raleway" pitchFamily="2" charset="0"/>
              </a:rPr>
              <a:t>valid</a:t>
            </a:r>
            <a:r>
              <a:rPr lang="en-US" sz="1600" b="0" i="0" dirty="0">
                <a:solidFill>
                  <a:schemeClr val="bg1"/>
                </a:solidFill>
                <a:effectLst/>
                <a:latin typeface="Raleway" pitchFamily="2" charset="0"/>
              </a:rPr>
              <a:t> and </a:t>
            </a:r>
            <a:r>
              <a:rPr lang="en-US" sz="1600" b="1" i="0" dirty="0">
                <a:solidFill>
                  <a:schemeClr val="accent2">
                    <a:lumMod val="40000"/>
                    <a:lumOff val="60000"/>
                  </a:schemeClr>
                </a:solidFill>
                <a:effectLst/>
                <a:latin typeface="Raleway" pitchFamily="2" charset="0"/>
              </a:rPr>
              <a:t>well-timed</a:t>
            </a:r>
            <a:r>
              <a:rPr lang="en-US" sz="1600" b="0" i="0" dirty="0">
                <a:solidFill>
                  <a:schemeClr val="bg1"/>
                </a:solidFill>
                <a:effectLst/>
                <a:latin typeface="Raleway" pitchFamily="2" charset="0"/>
              </a:rPr>
              <a:t>. If not, you may risk diluting rather than strengthening the existing policy commitment.</a:t>
            </a:r>
          </a:p>
          <a:p>
            <a:pPr algn="l" fontAlgn="base">
              <a:lnSpc>
                <a:spcPct val="120000"/>
              </a:lnSpc>
              <a:buFont typeface="Arial" panose="020B0604020202020204" pitchFamily="34" charset="0"/>
              <a:buChar char="•"/>
            </a:pPr>
            <a:r>
              <a:rPr lang="en-US" sz="1600" b="0" i="0" dirty="0">
                <a:solidFill>
                  <a:schemeClr val="bg1"/>
                </a:solidFill>
                <a:effectLst/>
                <a:latin typeface="Raleway" pitchFamily="2" charset="0"/>
              </a:rPr>
              <a:t>Key elements of a human rights policy commitment can also be embedded in other policies, such as the company's Code of Conduct and Supplier Code of Conduct, and it is important that the wording between policies is consistent.</a:t>
            </a:r>
          </a:p>
        </p:txBody>
      </p:sp>
      <p:pic>
        <p:nvPicPr>
          <p:cNvPr id="5" name="Image 6">
            <a:extLst>
              <a:ext uri="{FF2B5EF4-FFF2-40B4-BE49-F238E27FC236}">
                <a16:creationId xmlns:a16="http://schemas.microsoft.com/office/drawing/2014/main" id="{E77B5320-C177-973D-CD7A-B4E21BDAE6AD}"/>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6" name="1.11">
            <a:hlinkClick r:id="" action="ppaction://media"/>
            <a:extLst>
              <a:ext uri="{FF2B5EF4-FFF2-40B4-BE49-F238E27FC236}">
                <a16:creationId xmlns:a16="http://schemas.microsoft.com/office/drawing/2014/main" id="{FC55B8A9-DBF3-F4CD-08E3-B82D557BA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8234496"/>
      </p:ext>
    </p:extLst>
  </p:cSld>
  <p:clrMapOvr>
    <a:masterClrMapping/>
  </p:clrMapOvr>
  <mc:AlternateContent xmlns:mc="http://schemas.openxmlformats.org/markup-compatibility/2006" xmlns:p14="http://schemas.microsoft.com/office/powerpoint/2010/main">
    <mc:Choice Requires="p14">
      <p:transition spd="slow" p14:dur="2000" advTm="88013"/>
    </mc:Choice>
    <mc:Fallback xmlns="">
      <p:transition spd="slow" advTm="8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AB9B-E476-A523-63A7-AF7CDA8BE886}"/>
              </a:ext>
            </a:extLst>
          </p:cNvPr>
          <p:cNvSpPr/>
          <p:nvPr/>
        </p:nvSpPr>
        <p:spPr>
          <a:xfrm>
            <a:off x="365489" y="402704"/>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C09B485-10A3-5373-BB3B-DF8C546B3B2A}"/>
              </a:ext>
            </a:extLst>
          </p:cNvPr>
          <p:cNvSpPr>
            <a:spLocks noGrp="1"/>
          </p:cNvSpPr>
          <p:nvPr>
            <p:ph type="title"/>
          </p:nvPr>
        </p:nvSpPr>
        <p:spPr>
          <a:xfrm>
            <a:off x="961030" y="705821"/>
            <a:ext cx="10515600" cy="1325563"/>
          </a:xfrm>
        </p:spPr>
        <p:txBody>
          <a:bodyPr>
            <a:normAutofit/>
          </a:bodyPr>
          <a:lstStyle/>
          <a:p>
            <a:r>
              <a:rPr lang="en-US" sz="3600" b="1" dirty="0">
                <a:solidFill>
                  <a:schemeClr val="bg1"/>
                </a:solidFill>
                <a:latin typeface="Raleway" pitchFamily="2" charset="77"/>
              </a:rPr>
              <a:t>Its important to proactively communicate and embed a policy commitment</a:t>
            </a:r>
          </a:p>
        </p:txBody>
      </p:sp>
      <p:sp>
        <p:nvSpPr>
          <p:cNvPr id="3" name="Content Placeholder 2">
            <a:extLst>
              <a:ext uri="{FF2B5EF4-FFF2-40B4-BE49-F238E27FC236}">
                <a16:creationId xmlns:a16="http://schemas.microsoft.com/office/drawing/2014/main" id="{092A520F-C29E-5369-84C3-79DE27ED9979}"/>
              </a:ext>
            </a:extLst>
          </p:cNvPr>
          <p:cNvSpPr>
            <a:spLocks noGrp="1"/>
          </p:cNvSpPr>
          <p:nvPr>
            <p:ph idx="1"/>
          </p:nvPr>
        </p:nvSpPr>
        <p:spPr>
          <a:xfrm>
            <a:off x="838200" y="2167741"/>
            <a:ext cx="10515600" cy="4351338"/>
          </a:xfrm>
        </p:spPr>
        <p:txBody>
          <a:bodyPr>
            <a:normAutofit fontScale="62500" lnSpcReduction="20000"/>
          </a:bodyPr>
          <a:lstStyle/>
          <a:p>
            <a:pPr algn="just" fontAlgn="base">
              <a:lnSpc>
                <a:spcPct val="120000"/>
              </a:lnSpc>
            </a:pPr>
            <a:r>
              <a:rPr lang="en-US" b="0" i="0" dirty="0">
                <a:solidFill>
                  <a:schemeClr val="bg1"/>
                </a:solidFill>
                <a:effectLst/>
                <a:latin typeface="Raleway" pitchFamily="2" charset="0"/>
              </a:rPr>
              <a:t>Efforts to follow-through on a policy commitment can (and should) take a </a:t>
            </a:r>
            <a:r>
              <a:rPr lang="en-US" b="1" i="0" dirty="0">
                <a:solidFill>
                  <a:schemeClr val="accent2">
                    <a:lumMod val="40000"/>
                    <a:lumOff val="60000"/>
                  </a:schemeClr>
                </a:solidFill>
                <a:effectLst/>
                <a:latin typeface="Raleway" pitchFamily="2" charset="0"/>
              </a:rPr>
              <a:t>number of forms</a:t>
            </a:r>
            <a:r>
              <a:rPr lang="en-US" b="0" i="0" dirty="0">
                <a:solidFill>
                  <a:schemeClr val="bg1"/>
                </a:solidFill>
                <a:effectLst/>
                <a:latin typeface="Raleway" pitchFamily="2" charset="0"/>
              </a:rPr>
              <a:t>.</a:t>
            </a:r>
          </a:p>
          <a:p>
            <a:pPr algn="just" fontAlgn="base">
              <a:lnSpc>
                <a:spcPct val="120000"/>
              </a:lnSpc>
            </a:pPr>
            <a:r>
              <a:rPr lang="en-US" b="0" i="0" dirty="0">
                <a:solidFill>
                  <a:schemeClr val="bg1"/>
                </a:solidFill>
                <a:effectLst/>
                <a:latin typeface="Raleway" pitchFamily="2" charset="0"/>
              </a:rPr>
              <a:t>It is important to ensure that employees, contractors and other business partners know about the company’s policy commitment and understand what it means for their role. To do this, some companies integrate basic mandatory training, as well as more </a:t>
            </a:r>
            <a:r>
              <a:rPr lang="en-US" b="0" i="0" dirty="0" err="1">
                <a:solidFill>
                  <a:schemeClr val="bg1"/>
                </a:solidFill>
                <a:effectLst/>
                <a:latin typeface="Raleway" pitchFamily="2" charset="0"/>
              </a:rPr>
              <a:t>specialised</a:t>
            </a:r>
            <a:r>
              <a:rPr lang="en-US" b="0" i="0" dirty="0">
                <a:solidFill>
                  <a:schemeClr val="bg1"/>
                </a:solidFill>
                <a:effectLst/>
                <a:latin typeface="Raleway" pitchFamily="2" charset="0"/>
              </a:rPr>
              <a:t> training for leaders and those in key functions, and also develop a human rights guide.</a:t>
            </a:r>
          </a:p>
          <a:p>
            <a:pPr algn="just" fontAlgn="base">
              <a:lnSpc>
                <a:spcPct val="120000"/>
              </a:lnSpc>
            </a:pPr>
            <a:r>
              <a:rPr lang="en-US" b="0" i="0" dirty="0">
                <a:solidFill>
                  <a:schemeClr val="bg1"/>
                </a:solidFill>
                <a:effectLst/>
                <a:latin typeface="Raleway" pitchFamily="2" charset="0"/>
              </a:rPr>
              <a:t>To ensure the policy will have impact, it is also critical to ensure lines of accountability are clear. Linking compliance with, or implementation of, a policy commitment to the responsibilities of a particular leader or team can be helpful. It will also be important to ensure lines of communication up to the most senior levels of the company.</a:t>
            </a:r>
          </a:p>
          <a:p>
            <a:pPr algn="just" fontAlgn="base">
              <a:lnSpc>
                <a:spcPct val="120000"/>
              </a:lnSpc>
            </a:pPr>
            <a:r>
              <a:rPr lang="en-US" b="0" i="0" dirty="0">
                <a:solidFill>
                  <a:schemeClr val="bg1"/>
                </a:solidFill>
                <a:effectLst/>
                <a:latin typeface="Raleway" pitchFamily="2" charset="0"/>
              </a:rPr>
              <a:t>Finally, efforts to embed the policy commitment will require the integration of the company’s human rights responsibilities and commitments into </a:t>
            </a:r>
            <a:r>
              <a:rPr lang="en-US" b="1" i="0" dirty="0">
                <a:solidFill>
                  <a:schemeClr val="accent2">
                    <a:lumMod val="40000"/>
                    <a:lumOff val="60000"/>
                  </a:schemeClr>
                </a:solidFill>
                <a:effectLst/>
                <a:latin typeface="Raleway" pitchFamily="2" charset="0"/>
              </a:rPr>
              <a:t>core operating policies and processes</a:t>
            </a:r>
            <a:r>
              <a:rPr lang="en-US" b="0" i="0" dirty="0">
                <a:solidFill>
                  <a:schemeClr val="bg1"/>
                </a:solidFill>
                <a:effectLst/>
                <a:latin typeface="Raleway" pitchFamily="2" charset="0"/>
              </a:rPr>
              <a:t>. This can take time and won’t happen overnight. But stakeholders will expect to see serious and sustained effort to progress this.</a:t>
            </a:r>
          </a:p>
          <a:p>
            <a:pPr algn="just">
              <a:lnSpc>
                <a:spcPct val="120000"/>
              </a:lnSpc>
            </a:pPr>
            <a:endParaRPr lang="en-US" dirty="0">
              <a:solidFill>
                <a:schemeClr val="bg1"/>
              </a:solidFill>
            </a:endParaRPr>
          </a:p>
        </p:txBody>
      </p:sp>
      <p:pic>
        <p:nvPicPr>
          <p:cNvPr id="6" name="Image 6">
            <a:extLst>
              <a:ext uri="{FF2B5EF4-FFF2-40B4-BE49-F238E27FC236}">
                <a16:creationId xmlns:a16="http://schemas.microsoft.com/office/drawing/2014/main" id="{24CEDCCE-488F-2FD7-4FBC-571CB508523D}"/>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12">
            <a:hlinkClick r:id="" action="ppaction://media"/>
            <a:extLst>
              <a:ext uri="{FF2B5EF4-FFF2-40B4-BE49-F238E27FC236}">
                <a16:creationId xmlns:a16="http://schemas.microsoft.com/office/drawing/2014/main" id="{D141715F-4B13-1F1E-3185-D8D545A86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01506628"/>
      </p:ext>
    </p:extLst>
  </p:cSld>
  <p:clrMapOvr>
    <a:masterClrMapping/>
  </p:clrMapOvr>
  <mc:AlternateContent xmlns:mc="http://schemas.openxmlformats.org/markup-compatibility/2006" xmlns:p14="http://schemas.microsoft.com/office/powerpoint/2010/main">
    <mc:Choice Requires="p14">
      <p:transition spd="slow" p14:dur="2000" advTm="85227"/>
    </mc:Choice>
    <mc:Fallback xmlns="">
      <p:transition spd="slow" advTm="8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D159D9-C3C0-D798-D761-0ACD56CFE1FB}"/>
              </a:ext>
            </a:extLst>
          </p:cNvPr>
          <p:cNvSpPr/>
          <p:nvPr/>
        </p:nvSpPr>
        <p:spPr>
          <a:xfrm>
            <a:off x="365489" y="285066"/>
            <a:ext cx="11461022" cy="6443280"/>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C09B485-10A3-5373-BB3B-DF8C546B3B2A}"/>
              </a:ext>
            </a:extLst>
          </p:cNvPr>
          <p:cNvSpPr>
            <a:spLocks noGrp="1"/>
          </p:cNvSpPr>
          <p:nvPr>
            <p:ph type="title"/>
          </p:nvPr>
        </p:nvSpPr>
        <p:spPr>
          <a:xfrm>
            <a:off x="729018" y="336447"/>
            <a:ext cx="10515600" cy="1325563"/>
          </a:xfrm>
        </p:spPr>
        <p:txBody>
          <a:bodyPr>
            <a:normAutofit/>
          </a:bodyPr>
          <a:lstStyle/>
          <a:p>
            <a:r>
              <a:rPr lang="en-US" sz="3200" b="1" dirty="0">
                <a:solidFill>
                  <a:schemeClr val="bg1"/>
                </a:solidFill>
                <a:latin typeface="Raleway" pitchFamily="2" charset="77"/>
              </a:rPr>
              <a:t>Strengthening commitment to respect human rights</a:t>
            </a:r>
          </a:p>
        </p:txBody>
      </p:sp>
      <p:sp>
        <p:nvSpPr>
          <p:cNvPr id="3" name="Content Placeholder 2">
            <a:extLst>
              <a:ext uri="{FF2B5EF4-FFF2-40B4-BE49-F238E27FC236}">
                <a16:creationId xmlns:a16="http://schemas.microsoft.com/office/drawing/2014/main" id="{092A520F-C29E-5369-84C3-79DE27ED9979}"/>
              </a:ext>
            </a:extLst>
          </p:cNvPr>
          <p:cNvSpPr>
            <a:spLocks noGrp="1"/>
          </p:cNvSpPr>
          <p:nvPr>
            <p:ph idx="1"/>
          </p:nvPr>
        </p:nvSpPr>
        <p:spPr>
          <a:xfrm>
            <a:off x="729018" y="1456848"/>
            <a:ext cx="10515600" cy="5116086"/>
          </a:xfrm>
        </p:spPr>
        <p:txBody>
          <a:bodyPr>
            <a:noAutofit/>
          </a:bodyPr>
          <a:lstStyle/>
          <a:p>
            <a:pPr marL="0" indent="0" algn="l" fontAlgn="base">
              <a:lnSpc>
                <a:spcPct val="120000"/>
              </a:lnSpc>
              <a:buNone/>
            </a:pPr>
            <a:r>
              <a:rPr lang="en-US" sz="1800" b="0" i="0" dirty="0">
                <a:solidFill>
                  <a:schemeClr val="bg1"/>
                </a:solidFill>
                <a:effectLst/>
                <a:latin typeface="Raleway" pitchFamily="2" charset="77"/>
              </a:rPr>
              <a:t>The number of companies that have made human rights policy commitments has increased significantly in recent years.</a:t>
            </a:r>
            <a:r>
              <a:rPr lang="en-US" sz="1800" dirty="0">
                <a:solidFill>
                  <a:schemeClr val="bg1"/>
                </a:solidFill>
                <a:latin typeface="Raleway" pitchFamily="2" charset="77"/>
              </a:rPr>
              <a:t> </a:t>
            </a:r>
            <a:r>
              <a:rPr lang="en-US" sz="1800" b="0" i="0" dirty="0">
                <a:solidFill>
                  <a:schemeClr val="bg1"/>
                </a:solidFill>
                <a:effectLst/>
                <a:latin typeface="Raleway" pitchFamily="2" charset="77"/>
              </a:rPr>
              <a:t>As efforts to </a:t>
            </a:r>
            <a:r>
              <a:rPr lang="en-US" sz="1800" b="1" i="0" dirty="0">
                <a:solidFill>
                  <a:schemeClr val="accent2">
                    <a:lumMod val="40000"/>
                    <a:lumOff val="60000"/>
                  </a:schemeClr>
                </a:solidFill>
                <a:effectLst/>
                <a:latin typeface="Raleway" pitchFamily="2" charset="77"/>
              </a:rPr>
              <a:t>advance</a:t>
            </a:r>
            <a:r>
              <a:rPr lang="en-US" sz="1800" b="0" i="0" dirty="0">
                <a:solidFill>
                  <a:schemeClr val="bg1"/>
                </a:solidFill>
                <a:effectLst/>
                <a:latin typeface="Raleway" pitchFamily="2" charset="77"/>
              </a:rPr>
              <a:t> and </a:t>
            </a:r>
            <a:r>
              <a:rPr lang="en-US" sz="1800" b="1" dirty="0">
                <a:solidFill>
                  <a:schemeClr val="accent2">
                    <a:lumMod val="40000"/>
                    <a:lumOff val="60000"/>
                  </a:schemeClr>
                </a:solidFill>
                <a:latin typeface="Raleway" pitchFamily="2" charset="77"/>
              </a:rPr>
              <a:t>increase</a:t>
            </a:r>
            <a:r>
              <a:rPr lang="en-US" sz="1800" b="0" i="0" dirty="0">
                <a:solidFill>
                  <a:schemeClr val="bg1"/>
                </a:solidFill>
                <a:effectLst/>
                <a:latin typeface="Raleway" pitchFamily="2" charset="77"/>
              </a:rPr>
              <a:t> business respect for human rights progress in the coming years, we need to find ways to reduce barriers to taking this important step.</a:t>
            </a:r>
          </a:p>
          <a:p>
            <a:pPr marL="0" indent="0" algn="l" fontAlgn="base">
              <a:lnSpc>
                <a:spcPct val="120000"/>
              </a:lnSpc>
              <a:buNone/>
            </a:pPr>
            <a:endParaRPr lang="en-US" sz="1800" b="1" dirty="0">
              <a:solidFill>
                <a:srgbClr val="F8CBAD"/>
              </a:solidFill>
              <a:latin typeface="Raleway" pitchFamily="2" charset="77"/>
            </a:endParaRPr>
          </a:p>
          <a:p>
            <a:pPr marL="0" indent="0" algn="l" fontAlgn="base">
              <a:lnSpc>
                <a:spcPct val="120000"/>
              </a:lnSpc>
              <a:buNone/>
            </a:pPr>
            <a:r>
              <a:rPr lang="en-US" sz="1800" b="1" dirty="0">
                <a:solidFill>
                  <a:srgbClr val="F8CBAD"/>
                </a:solidFill>
                <a:latin typeface="Raleway" pitchFamily="2" charset="77"/>
              </a:rPr>
              <a:t>Raising awareness</a:t>
            </a:r>
            <a:r>
              <a:rPr lang="en-US" sz="1800" b="1" i="0" dirty="0">
                <a:solidFill>
                  <a:srgbClr val="F8CBAD"/>
                </a:solidFill>
                <a:effectLst/>
                <a:latin typeface="Raleway" pitchFamily="2" charset="77"/>
              </a:rPr>
              <a:t> about human rights and business</a:t>
            </a:r>
            <a:br>
              <a:rPr lang="en-US" sz="1800" dirty="0">
                <a:solidFill>
                  <a:schemeClr val="bg1"/>
                </a:solidFill>
                <a:latin typeface="Raleway" pitchFamily="2" charset="77"/>
              </a:rPr>
            </a:br>
            <a:r>
              <a:rPr lang="en-US" sz="1800" b="0" i="0" dirty="0">
                <a:solidFill>
                  <a:schemeClr val="bg1"/>
                </a:solidFill>
                <a:effectLst/>
                <a:latin typeface="Raleway" pitchFamily="2" charset="77"/>
              </a:rPr>
              <a:t>A key challenge for business practitioners – particularly in companies newer to managing human rights challenges – is building colleagues’ familiarity with the company’s human rights risks and responsibilities. And their awareness that the company has human rights responsibilities that stakeholders expect it to meet. Individual practitioners can do a lot to raise awareness and build commitment internally. But if we can find ways to raise awareness of the link between business and human rights, more progress could be made, faster.</a:t>
            </a:r>
          </a:p>
        </p:txBody>
      </p:sp>
      <p:pic>
        <p:nvPicPr>
          <p:cNvPr id="6" name="Image 6">
            <a:extLst>
              <a:ext uri="{FF2B5EF4-FFF2-40B4-BE49-F238E27FC236}">
                <a16:creationId xmlns:a16="http://schemas.microsoft.com/office/drawing/2014/main" id="{DE18036B-D995-E942-125A-CF06B62D1500}"/>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14">
            <a:hlinkClick r:id="" action="ppaction://media"/>
            <a:extLst>
              <a:ext uri="{FF2B5EF4-FFF2-40B4-BE49-F238E27FC236}">
                <a16:creationId xmlns:a16="http://schemas.microsoft.com/office/drawing/2014/main" id="{594B1665-A427-D2DB-E5B3-5E5F1E450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4685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5234">
        <p159:morph option="byObject"/>
      </p:transition>
    </mc:Choice>
    <mc:Fallback xmlns="">
      <p:transition spd="slow" advTm="65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D159D9-C3C0-D798-D761-0ACD56CFE1FB}"/>
              </a:ext>
            </a:extLst>
          </p:cNvPr>
          <p:cNvSpPr/>
          <p:nvPr/>
        </p:nvSpPr>
        <p:spPr>
          <a:xfrm>
            <a:off x="365489" y="285066"/>
            <a:ext cx="11461022" cy="6443280"/>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DC09B485-10A3-5373-BB3B-DF8C546B3B2A}"/>
              </a:ext>
            </a:extLst>
          </p:cNvPr>
          <p:cNvSpPr>
            <a:spLocks noGrp="1"/>
          </p:cNvSpPr>
          <p:nvPr>
            <p:ph type="title"/>
          </p:nvPr>
        </p:nvSpPr>
        <p:spPr>
          <a:xfrm>
            <a:off x="729018" y="603787"/>
            <a:ext cx="10515600" cy="1325563"/>
          </a:xfrm>
        </p:spPr>
        <p:txBody>
          <a:bodyPr>
            <a:normAutofit/>
          </a:bodyPr>
          <a:lstStyle/>
          <a:p>
            <a:r>
              <a:rPr lang="en-US" sz="3200" b="1" dirty="0">
                <a:solidFill>
                  <a:schemeClr val="bg1"/>
                </a:solidFill>
                <a:latin typeface="Raleway" pitchFamily="2" charset="77"/>
              </a:rPr>
              <a:t>Strengthening commitment to respect human rights</a:t>
            </a:r>
          </a:p>
        </p:txBody>
      </p:sp>
      <p:sp>
        <p:nvSpPr>
          <p:cNvPr id="3" name="Content Placeholder 2">
            <a:extLst>
              <a:ext uri="{FF2B5EF4-FFF2-40B4-BE49-F238E27FC236}">
                <a16:creationId xmlns:a16="http://schemas.microsoft.com/office/drawing/2014/main" id="{092A520F-C29E-5369-84C3-79DE27ED9979}"/>
              </a:ext>
            </a:extLst>
          </p:cNvPr>
          <p:cNvSpPr>
            <a:spLocks noGrp="1"/>
          </p:cNvSpPr>
          <p:nvPr>
            <p:ph idx="1"/>
          </p:nvPr>
        </p:nvSpPr>
        <p:spPr>
          <a:xfrm>
            <a:off x="729018" y="1610629"/>
            <a:ext cx="10515600" cy="4273305"/>
          </a:xfrm>
        </p:spPr>
        <p:txBody>
          <a:bodyPr>
            <a:noAutofit/>
          </a:bodyPr>
          <a:lstStyle/>
          <a:p>
            <a:pPr marL="0" indent="0" algn="l" fontAlgn="base">
              <a:lnSpc>
                <a:spcPct val="120000"/>
              </a:lnSpc>
              <a:buNone/>
            </a:pPr>
            <a:endParaRPr lang="en-US" sz="1800" b="0" i="0" dirty="0">
              <a:solidFill>
                <a:schemeClr val="bg1"/>
              </a:solidFill>
              <a:effectLst/>
              <a:latin typeface="Raleway" pitchFamily="2" charset="77"/>
            </a:endParaRPr>
          </a:p>
          <a:p>
            <a:pPr marL="0" indent="0" fontAlgn="base">
              <a:lnSpc>
                <a:spcPct val="120000"/>
              </a:lnSpc>
              <a:buNone/>
            </a:pPr>
            <a:r>
              <a:rPr lang="en-US" sz="1800" b="1" dirty="0">
                <a:solidFill>
                  <a:srgbClr val="F8CBAD"/>
                </a:solidFill>
                <a:latin typeface="Raleway" pitchFamily="2" charset="77"/>
              </a:rPr>
              <a:t>Navigating expectations on follow-through </a:t>
            </a:r>
            <a:br>
              <a:rPr lang="en-US" sz="1800" b="1" dirty="0">
                <a:solidFill>
                  <a:schemeClr val="bg1"/>
                </a:solidFill>
                <a:latin typeface="Raleway" pitchFamily="2" charset="77"/>
              </a:rPr>
            </a:br>
            <a:r>
              <a:rPr lang="en-US" sz="1800" b="0" i="0" dirty="0">
                <a:solidFill>
                  <a:schemeClr val="bg1"/>
                </a:solidFill>
                <a:effectLst/>
                <a:latin typeface="Raleway" pitchFamily="2" charset="77"/>
              </a:rPr>
              <a:t>Making a policy commitment to meet the corporate responsibility to respect human rights can generate a lot of questions. For example: what happens if we aren’t able to meet the commitment immediately? We need to follow-through, but how fast should – and can – we do this? Should we hold off on making a policy commitment until we have robust human rights due diligence processes in place? Companies approach these questions differently. Increased business-to-business sharing of different approaches – and ways to navigate stakeholders’ expectations of follow-through – could be valuable.</a:t>
            </a:r>
          </a:p>
          <a:p>
            <a:pPr>
              <a:lnSpc>
                <a:spcPct val="120000"/>
              </a:lnSpc>
            </a:pPr>
            <a:endParaRPr lang="en-US" sz="1200" dirty="0">
              <a:solidFill>
                <a:schemeClr val="bg1"/>
              </a:solidFill>
              <a:latin typeface="Raleway" pitchFamily="2" charset="77"/>
            </a:endParaRPr>
          </a:p>
        </p:txBody>
      </p:sp>
      <p:pic>
        <p:nvPicPr>
          <p:cNvPr id="5" name="Image 6">
            <a:extLst>
              <a:ext uri="{FF2B5EF4-FFF2-40B4-BE49-F238E27FC236}">
                <a16:creationId xmlns:a16="http://schemas.microsoft.com/office/drawing/2014/main" id="{6B3090CC-304C-54CD-E139-796E920DCCDA}"/>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15">
            <a:hlinkClick r:id="" action="ppaction://media"/>
            <a:extLst>
              <a:ext uri="{FF2B5EF4-FFF2-40B4-BE49-F238E27FC236}">
                <a16:creationId xmlns:a16="http://schemas.microsoft.com/office/drawing/2014/main" id="{461D7C4F-889E-58F6-8726-E81A6A681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6964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332">
        <p159:morph option="byObject"/>
      </p:transition>
    </mc:Choice>
    <mc:Fallback xmlns="">
      <p:transition spd="slow" advTm="62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 name="Freeform: Shape 5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9" name="Oval 5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0" name="Oval 5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71" name="Group 5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72" name="Freeform: Shape 5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3" name="Freeform: Shape 5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4" name="Oval 5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5" name="Oval 6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76" name="Rectangle 6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3" name="Picture Placeholder 12" descr="Logo&#10;&#10;Description automatically generated">
            <a:extLst>
              <a:ext uri="{FF2B5EF4-FFF2-40B4-BE49-F238E27FC236}">
                <a16:creationId xmlns:a16="http://schemas.microsoft.com/office/drawing/2014/main" id="{738AC809-F0A2-4B49-8BBA-AD65703D9EBC}"/>
              </a:ext>
            </a:extLst>
          </p:cNvPr>
          <p:cNvPicPr>
            <a:picLocks noGrp="1" noChangeAspect="1"/>
          </p:cNvPicPr>
          <p:nvPr>
            <p:ph type="pic" sz="quarter" idx="13"/>
          </p:nvPr>
        </p:nvPicPr>
        <p:blipFill rotWithShape="1">
          <a:blip r:embed="rId5"/>
          <a:srcRect l="533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7" name="Rectangle 64">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5598" y="180458"/>
            <a:ext cx="11535122" cy="984885"/>
          </a:xfrm>
        </p:spPr>
        <p:txBody>
          <a:bodyPr vert="horz" wrap="square" lIns="0" tIns="0" rIns="0" bIns="0" rtlCol="0" anchor="ctr" anchorCtr="0">
            <a:normAutofit fontScale="90000"/>
          </a:bodyPr>
          <a:lstStyle/>
          <a:p>
            <a:r>
              <a:rPr lang="en-US" sz="3700" dirty="0">
                <a:latin typeface="Raleway" panose="020B0503030101060003" pitchFamily="34" charset="0"/>
              </a:rPr>
              <a:t>BUSINESS &amp; HUMAN RIGHTS 101 – LEARNING RESOURCE</a:t>
            </a:r>
            <a:br>
              <a:rPr lang="en-US" sz="3700" dirty="0">
                <a:latin typeface="Raleway" panose="020B0503030101060003" pitchFamily="34" charset="0"/>
              </a:rPr>
            </a:br>
            <a:r>
              <a:rPr lang="en-US" sz="2400" dirty="0">
                <a:latin typeface="Raleway" panose="020B0503030101060003" pitchFamily="34" charset="0"/>
              </a:rPr>
              <a:t>CEE&amp;CA Summer Academy on Business and Human </a:t>
            </a:r>
            <a:r>
              <a:rPr lang="en-US" sz="2400">
                <a:latin typeface="Raleway" panose="020B0503030101060003" pitchFamily="34" charset="0"/>
              </a:rPr>
              <a:t>Rights 2024</a:t>
            </a:r>
            <a:endParaRPr lang="en-US" sz="3700" dirty="0">
              <a:latin typeface="Raleway" panose="020B0503030101060003" pitchFamily="34" charset="0"/>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534612" y="5330979"/>
            <a:ext cx="6123397" cy="984885"/>
          </a:xfrm>
        </p:spPr>
        <p:txBody>
          <a:bodyPr vert="horz" wrap="square" lIns="0" tIns="0" rIns="0" bIns="0" rtlCol="0" anchor="ctr">
            <a:normAutofit/>
          </a:bodyPr>
          <a:lstStyle/>
          <a:p>
            <a:pPr marL="0" indent="0">
              <a:lnSpc>
                <a:spcPct val="100000"/>
              </a:lnSpc>
            </a:pPr>
            <a:r>
              <a:rPr lang="en-US" sz="2200" dirty="0">
                <a:solidFill>
                  <a:srgbClr val="006092">
                    <a:alpha val="60000"/>
                  </a:srgbClr>
                </a:solidFill>
              </a:rPr>
              <a:t>The Global Business Initiative on Human Rights</a:t>
            </a:r>
          </a:p>
        </p:txBody>
      </p:sp>
      <p:sp>
        <p:nvSpPr>
          <p:cNvPr id="67" name="Rectangle 66">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6" name="5">
            <a:hlinkClick r:id="" action="ppaction://media"/>
            <a:extLst>
              <a:ext uri="{FF2B5EF4-FFF2-40B4-BE49-F238E27FC236}">
                <a16:creationId xmlns:a16="http://schemas.microsoft.com/office/drawing/2014/main" id="{84BBB8C4-0FF5-4920-ACED-F503980026A7}"/>
              </a:ext>
            </a:extLst>
          </p:cNvPr>
          <p:cNvPicPr>
            <a:picLocks noChangeAspect="1"/>
          </p:cNvPicPr>
          <p:nvPr>
            <a:audioFile r:link="rId1"/>
            <p:extLst>
              <p:ext uri="{DAA4B4D4-6D71-4841-9C94-3DE7FCFB9230}">
                <p14:media xmlns:p14="http://schemas.microsoft.com/office/powerpoint/2010/main" r:embed="rId2">
                  <p14:trim st="2100" end="10059"/>
                  <p14:fade in="1250" out="1250"/>
                </p14:media>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1861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5E6879-BEDB-59D1-9D6A-0A47B37BD6BA}"/>
              </a:ext>
            </a:extLst>
          </p:cNvPr>
          <p:cNvPicPr>
            <a:picLocks noChangeAspect="1"/>
          </p:cNvPicPr>
          <p:nvPr/>
        </p:nvPicPr>
        <p:blipFill>
          <a:blip r:embed="rId3"/>
          <a:stretch>
            <a:fillRect/>
          </a:stretch>
        </p:blipFill>
        <p:spPr>
          <a:xfrm>
            <a:off x="0" y="-1293316"/>
            <a:ext cx="12199665" cy="8173776"/>
          </a:xfrm>
          <a:prstGeom prst="rect">
            <a:avLst/>
          </a:prstGeom>
        </p:spPr>
      </p:pic>
      <p:sp>
        <p:nvSpPr>
          <p:cNvPr id="2" name="Rectangle 1">
            <a:extLst>
              <a:ext uri="{FF2B5EF4-FFF2-40B4-BE49-F238E27FC236}">
                <a16:creationId xmlns:a16="http://schemas.microsoft.com/office/drawing/2014/main" id="{21798DBE-F17A-93F3-1A10-1D05D373AAFE}"/>
              </a:ext>
            </a:extLst>
          </p:cNvPr>
          <p:cNvSpPr/>
          <p:nvPr/>
        </p:nvSpPr>
        <p:spPr>
          <a:xfrm>
            <a:off x="285433" y="1546514"/>
            <a:ext cx="5531120" cy="3517099"/>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459423" y="1040559"/>
            <a:ext cx="6369234" cy="1518499"/>
          </a:xfrm>
        </p:spPr>
        <p:txBody>
          <a:bodyPr vert="horz" wrap="square" lIns="0" tIns="0" rIns="0" bIns="0" rtlCol="0" anchor="b" anchorCtr="0">
            <a:normAutofit/>
          </a:bodyPr>
          <a:lstStyle/>
          <a:p>
            <a:pPr>
              <a:lnSpc>
                <a:spcPct val="100000"/>
              </a:lnSpc>
              <a:spcBef>
                <a:spcPts val="0"/>
              </a:spcBef>
              <a:spcAft>
                <a:spcPts val="0"/>
              </a:spcAft>
            </a:pPr>
            <a:r>
              <a:rPr lang="en-GB" sz="6600" b="1" dirty="0">
                <a:latin typeface="Raleway" panose="020B0503030101060003" pitchFamily="34" charset="0"/>
                <a:ea typeface="Times New Roman" panose="02020603050405020304" pitchFamily="18" charset="0"/>
                <a:cs typeface="Arial" panose="020B0604020202020204" pitchFamily="34" charset="0"/>
              </a:rPr>
              <a:t>Module 2.1</a:t>
            </a:r>
            <a:endParaRPr lang="en-GB" sz="6600" dirty="0">
              <a:latin typeface="Times New Roman" panose="02020603050405020304" pitchFamily="18" charset="0"/>
              <a:ea typeface="Times New Roman" panose="02020603050405020304" pitchFamily="18" charset="0"/>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459422" y="2725116"/>
            <a:ext cx="5437187" cy="2265216"/>
          </a:xfrm>
        </p:spPr>
        <p:txBody>
          <a:bodyPr vert="horz" wrap="square" lIns="0" tIns="0" rIns="0" bIns="0" rtlCol="0">
            <a:normAutofit/>
          </a:bodyPr>
          <a:lstStyle/>
          <a:p>
            <a:pPr marL="0" indent="0">
              <a:lnSpc>
                <a:spcPct val="100000"/>
              </a:lnSpc>
              <a:spcBef>
                <a:spcPts val="0"/>
              </a:spcBef>
              <a:spcAft>
                <a:spcPts val="0"/>
              </a:spcAft>
            </a:pPr>
            <a:r>
              <a:rPr lang="en-GB" sz="4100" b="1" dirty="0">
                <a:solidFill>
                  <a:schemeClr val="tx1"/>
                </a:solidFill>
                <a:latin typeface="Raleway" panose="020B0503030101060003" pitchFamily="34" charset="0"/>
                <a:ea typeface="Times New Roman" panose="02020603050405020304" pitchFamily="18" charset="0"/>
                <a:cs typeface="Arial" panose="020B0604020202020204" pitchFamily="34" charset="0"/>
              </a:rPr>
              <a:t>SOME FIRST STEPS:</a:t>
            </a:r>
            <a:br>
              <a:rPr lang="en-GB" sz="4100" b="1" dirty="0">
                <a:solidFill>
                  <a:schemeClr val="tx1"/>
                </a:solidFill>
                <a:latin typeface="Raleway" panose="020B0503030101060003" pitchFamily="34" charset="0"/>
                <a:ea typeface="Times New Roman" panose="02020603050405020304" pitchFamily="18" charset="0"/>
                <a:cs typeface="Arial" panose="020B0604020202020204" pitchFamily="34" charset="0"/>
              </a:rPr>
            </a:br>
            <a:r>
              <a:rPr lang="en-GB" sz="3200" b="1" dirty="0">
                <a:solidFill>
                  <a:srgbClr val="F8CBAD"/>
                </a:solidFill>
                <a:latin typeface="Raleway" panose="020B0503030101060003" pitchFamily="34" charset="0"/>
                <a:ea typeface="Times New Roman" panose="02020603050405020304" pitchFamily="18" charset="0"/>
                <a:cs typeface="Arial" panose="020B0604020202020204" pitchFamily="34" charset="0"/>
              </a:rPr>
              <a:t>Directions and roadmaps and making a policy commitment</a:t>
            </a:r>
            <a:endParaRPr lang="en-GB" b="1" dirty="0">
              <a:solidFill>
                <a:srgbClr val="F8CBAD"/>
              </a:solidFill>
              <a:latin typeface="Raleway" panose="020B0503030101060003" pitchFamily="34" charset="0"/>
              <a:ea typeface="Times New Roman" panose="02020603050405020304" pitchFamily="18" charset="0"/>
              <a:cs typeface="Arial" panose="020B0604020202020204" pitchFamily="34" charset="0"/>
            </a:endParaRPr>
          </a:p>
          <a:p>
            <a:pPr marL="0" indent="0">
              <a:lnSpc>
                <a:spcPct val="100000"/>
              </a:lnSpc>
            </a:pPr>
            <a:endParaRPr lang="en-US" kern="1200" dirty="0">
              <a:latin typeface="+mn-lt"/>
              <a:ea typeface="+mn-ea"/>
              <a:cs typeface="+mn-cs"/>
            </a:endParaRPr>
          </a:p>
        </p:txBody>
      </p:sp>
      <p:pic>
        <p:nvPicPr>
          <p:cNvPr id="3" name="Image 10">
            <a:extLst>
              <a:ext uri="{FF2B5EF4-FFF2-40B4-BE49-F238E27FC236}">
                <a16:creationId xmlns:a16="http://schemas.microsoft.com/office/drawing/2014/main" id="{F4AC5D9D-659F-A030-31EE-A0DCD1DF74C3}"/>
              </a:ext>
            </a:extLst>
          </p:cNvPr>
          <p:cNvPicPr>
            <a:picLocks noChangeAspect="1"/>
          </p:cNvPicPr>
          <p:nvPr/>
        </p:nvPicPr>
        <p:blipFill>
          <a:blip r:embed="rId4"/>
          <a:stretch>
            <a:fillRect/>
          </a:stretch>
        </p:blipFill>
        <p:spPr>
          <a:xfrm>
            <a:off x="11016313" y="5541755"/>
            <a:ext cx="444500" cy="444500"/>
          </a:xfrm>
          <a:prstGeom prst="rect">
            <a:avLst/>
          </a:prstGeom>
        </p:spPr>
      </p:pic>
    </p:spTree>
    <p:extLst>
      <p:ext uri="{BB962C8B-B14F-4D97-AF65-F5344CB8AC3E}">
        <p14:creationId xmlns:p14="http://schemas.microsoft.com/office/powerpoint/2010/main" val="123514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655">
        <p159:morph option="byObject"/>
      </p:transition>
    </mc:Choice>
    <mc:Fallback xmlns="">
      <p:transition spd="slow" advTm="1865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C29C1-D4DD-1F0C-A627-C36EAE479C9F}"/>
              </a:ext>
            </a:extLst>
          </p:cNvPr>
          <p:cNvSpPr/>
          <p:nvPr/>
        </p:nvSpPr>
        <p:spPr>
          <a:xfrm>
            <a:off x="365489" y="27355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61EC1663-D40A-B09F-712D-6DCD2726938F}"/>
              </a:ext>
            </a:extLst>
          </p:cNvPr>
          <p:cNvSpPr>
            <a:spLocks noGrp="1"/>
          </p:cNvSpPr>
          <p:nvPr>
            <p:ph type="title"/>
          </p:nvPr>
        </p:nvSpPr>
        <p:spPr>
          <a:xfrm>
            <a:off x="838200" y="514081"/>
            <a:ext cx="10515600" cy="923330"/>
          </a:xfrm>
        </p:spPr>
        <p:txBody>
          <a:bodyPr>
            <a:normAutofit/>
          </a:bodyPr>
          <a:lstStyle/>
          <a:p>
            <a:r>
              <a:rPr lang="en-US" b="1" dirty="0">
                <a:solidFill>
                  <a:schemeClr val="bg1"/>
                </a:solidFill>
                <a:latin typeface="Raleway" pitchFamily="2" charset="77"/>
              </a:rPr>
              <a:t>Direction and roadmaps</a:t>
            </a:r>
          </a:p>
        </p:txBody>
      </p:sp>
      <p:sp>
        <p:nvSpPr>
          <p:cNvPr id="3" name="Content Placeholder 2">
            <a:extLst>
              <a:ext uri="{FF2B5EF4-FFF2-40B4-BE49-F238E27FC236}">
                <a16:creationId xmlns:a16="http://schemas.microsoft.com/office/drawing/2014/main" id="{CD1B4962-CBB4-0DD5-515E-CBE7F501B240}"/>
              </a:ext>
            </a:extLst>
          </p:cNvPr>
          <p:cNvSpPr>
            <a:spLocks noGrp="1"/>
          </p:cNvSpPr>
          <p:nvPr>
            <p:ph idx="1"/>
          </p:nvPr>
        </p:nvSpPr>
        <p:spPr>
          <a:xfrm>
            <a:off x="713353" y="1591654"/>
            <a:ext cx="6008915" cy="4385485"/>
          </a:xfrm>
        </p:spPr>
        <p:txBody>
          <a:bodyPr>
            <a:normAutofit/>
          </a:bodyPr>
          <a:lstStyle/>
          <a:p>
            <a:pPr fontAlgn="base"/>
            <a:r>
              <a:rPr lang="en-US" sz="2000" b="0" i="0" dirty="0">
                <a:solidFill>
                  <a:schemeClr val="bg1"/>
                </a:solidFill>
                <a:effectLst/>
                <a:latin typeface="Raleway" pitchFamily="2" charset="0"/>
              </a:rPr>
              <a:t>The task of embedding respect for human rights across a company can seem overwhelming. But it needn’t be so. It’s a matter of </a:t>
            </a:r>
            <a:r>
              <a:rPr lang="en-US" sz="2000" dirty="0">
                <a:solidFill>
                  <a:schemeClr val="bg1"/>
                </a:solidFill>
                <a:latin typeface="Raleway" pitchFamily="2" charset="0"/>
              </a:rPr>
              <a:t>identifying </a:t>
            </a:r>
            <a:r>
              <a:rPr lang="en-US" sz="2000" b="0" i="0" dirty="0">
                <a:solidFill>
                  <a:schemeClr val="bg1"/>
                </a:solidFill>
                <a:effectLst/>
                <a:latin typeface="Raleway" pitchFamily="2" charset="0"/>
              </a:rPr>
              <a:t>where to start – and what to do next, and then again after that. By </a:t>
            </a:r>
            <a:r>
              <a:rPr lang="en-US" sz="2000" b="1" i="0" dirty="0">
                <a:solidFill>
                  <a:srgbClr val="F8CBAD"/>
                </a:solidFill>
                <a:effectLst/>
                <a:latin typeface="Raleway" pitchFamily="2" charset="0"/>
              </a:rPr>
              <a:t>breaking the work</a:t>
            </a:r>
            <a:r>
              <a:rPr lang="en-US" sz="2000" b="1" i="0" dirty="0">
                <a:solidFill>
                  <a:schemeClr val="bg1"/>
                </a:solidFill>
                <a:effectLst/>
                <a:latin typeface="Raleway" pitchFamily="2" charset="0"/>
              </a:rPr>
              <a:t> </a:t>
            </a:r>
            <a:r>
              <a:rPr lang="en-US" sz="2000" b="0" i="0" dirty="0">
                <a:solidFill>
                  <a:schemeClr val="bg1"/>
                </a:solidFill>
                <a:effectLst/>
                <a:latin typeface="Raleway" pitchFamily="2" charset="0"/>
              </a:rPr>
              <a:t>into manageable stages, and </a:t>
            </a:r>
            <a:r>
              <a:rPr lang="en-US" sz="2000" b="1" i="0" dirty="0" err="1">
                <a:solidFill>
                  <a:schemeClr val="accent2">
                    <a:lumMod val="40000"/>
                    <a:lumOff val="60000"/>
                  </a:schemeClr>
                </a:solidFill>
                <a:effectLst/>
                <a:latin typeface="Raleway" pitchFamily="2" charset="0"/>
              </a:rPr>
              <a:t>prioritising</a:t>
            </a:r>
            <a:r>
              <a:rPr lang="en-US" sz="2000" b="0" i="0" dirty="0">
                <a:solidFill>
                  <a:schemeClr val="bg1"/>
                </a:solidFill>
                <a:effectLst/>
                <a:latin typeface="Raleway" pitchFamily="2" charset="0"/>
              </a:rPr>
              <a:t> these, you can set a roadmap for this work.</a:t>
            </a:r>
          </a:p>
          <a:p>
            <a:pPr fontAlgn="base"/>
            <a:r>
              <a:rPr lang="en-US" sz="2000" b="0" i="0" dirty="0">
                <a:solidFill>
                  <a:schemeClr val="bg1"/>
                </a:solidFill>
                <a:effectLst/>
                <a:latin typeface="Raleway" pitchFamily="2" charset="0"/>
              </a:rPr>
              <a:t>A </a:t>
            </a:r>
            <a:r>
              <a:rPr lang="en-US" sz="2000" b="1" i="0" dirty="0">
                <a:solidFill>
                  <a:schemeClr val="accent2">
                    <a:lumMod val="40000"/>
                    <a:lumOff val="60000"/>
                  </a:schemeClr>
                </a:solidFill>
                <a:effectLst/>
                <a:latin typeface="Raleway" pitchFamily="2" charset="0"/>
              </a:rPr>
              <a:t>roadmap</a:t>
            </a:r>
            <a:r>
              <a:rPr lang="en-US" sz="2000" b="0" i="0" dirty="0">
                <a:solidFill>
                  <a:schemeClr val="bg1"/>
                </a:solidFill>
                <a:effectLst/>
                <a:latin typeface="Raleway" pitchFamily="2" charset="0"/>
              </a:rPr>
              <a:t> can also be a helpful tool for communicating the company's approach and priorities to stakeholders. Your plan doesn’t need to be </a:t>
            </a:r>
            <a:r>
              <a:rPr lang="en-US" sz="2000" dirty="0">
                <a:solidFill>
                  <a:schemeClr val="bg1"/>
                </a:solidFill>
                <a:latin typeface="Raleway" pitchFamily="2" charset="0"/>
              </a:rPr>
              <a:t>final</a:t>
            </a:r>
            <a:r>
              <a:rPr lang="en-US" sz="2000" b="0" i="0" dirty="0">
                <a:solidFill>
                  <a:schemeClr val="bg1"/>
                </a:solidFill>
                <a:effectLst/>
                <a:latin typeface="Raleway" pitchFamily="2" charset="0"/>
              </a:rPr>
              <a:t> – it may make sense to course-correct over time, revisiting your priorities, goals and strategies.</a:t>
            </a:r>
          </a:p>
          <a:p>
            <a:endParaRPr lang="en-US" sz="2400" dirty="0">
              <a:solidFill>
                <a:schemeClr val="bg1"/>
              </a:solidFill>
            </a:endParaRPr>
          </a:p>
        </p:txBody>
      </p:sp>
      <p:pic>
        <p:nvPicPr>
          <p:cNvPr id="6" name="Média en ligne 5" descr="How did Total develop its human rights roadmap">
            <a:hlinkClick r:id="" action="ppaction://media"/>
            <a:extLst>
              <a:ext uri="{FF2B5EF4-FFF2-40B4-BE49-F238E27FC236}">
                <a16:creationId xmlns:a16="http://schemas.microsoft.com/office/drawing/2014/main" id="{DFD410CC-77AA-CB88-44DC-270763F264B7}"/>
              </a:ext>
            </a:extLst>
          </p:cNvPr>
          <p:cNvPicPr>
            <a:picLocks noRot="1" noChangeAspect="1"/>
          </p:cNvPicPr>
          <p:nvPr>
            <a:videoFile r:link="rId1"/>
          </p:nvPr>
        </p:nvPicPr>
        <p:blipFill>
          <a:blip r:embed="rId5"/>
          <a:stretch>
            <a:fillRect/>
          </a:stretch>
        </p:blipFill>
        <p:spPr>
          <a:xfrm>
            <a:off x="6861175" y="2474663"/>
            <a:ext cx="4639562" cy="2609754"/>
          </a:xfrm>
          <a:prstGeom prst="rect">
            <a:avLst/>
          </a:prstGeom>
        </p:spPr>
      </p:pic>
      <p:pic>
        <p:nvPicPr>
          <p:cNvPr id="11" name="Image 10">
            <a:extLst>
              <a:ext uri="{FF2B5EF4-FFF2-40B4-BE49-F238E27FC236}">
                <a16:creationId xmlns:a16="http://schemas.microsoft.com/office/drawing/2014/main" id="{26562CED-8E1D-FBDD-6DCE-06C154F70DDC}"/>
              </a:ext>
            </a:extLst>
          </p:cNvPr>
          <p:cNvPicPr>
            <a:picLocks noChangeAspect="1"/>
          </p:cNvPicPr>
          <p:nvPr/>
        </p:nvPicPr>
        <p:blipFill>
          <a:blip r:embed="rId6"/>
          <a:stretch>
            <a:fillRect/>
          </a:stretch>
        </p:blipFill>
        <p:spPr>
          <a:xfrm>
            <a:off x="11016313" y="5541755"/>
            <a:ext cx="444500" cy="444500"/>
          </a:xfrm>
          <a:prstGeom prst="rect">
            <a:avLst/>
          </a:prstGeom>
        </p:spPr>
      </p:pic>
      <p:sp>
        <p:nvSpPr>
          <p:cNvPr id="4" name="TextBox 3">
            <a:extLst>
              <a:ext uri="{FF2B5EF4-FFF2-40B4-BE49-F238E27FC236}">
                <a16:creationId xmlns:a16="http://schemas.microsoft.com/office/drawing/2014/main" id="{EA329644-C19C-97DA-EDBA-9E47382F832F}"/>
              </a:ext>
            </a:extLst>
          </p:cNvPr>
          <p:cNvSpPr txBox="1"/>
          <p:nvPr/>
        </p:nvSpPr>
        <p:spPr>
          <a:xfrm>
            <a:off x="6802807" y="5159197"/>
            <a:ext cx="3537693" cy="307777"/>
          </a:xfrm>
          <a:prstGeom prst="rect">
            <a:avLst/>
          </a:prstGeom>
          <a:noFill/>
        </p:spPr>
        <p:txBody>
          <a:bodyPr wrap="square" rtlCol="0">
            <a:spAutoFit/>
          </a:bodyPr>
          <a:lstStyle/>
          <a:p>
            <a:r>
              <a:rPr lang="en-GB" sz="1400" dirty="0">
                <a:solidFill>
                  <a:schemeClr val="bg1"/>
                </a:solidFill>
                <a:latin typeface="Raleway" panose="020B0503030101060003" pitchFamily="34" charset="0"/>
              </a:rPr>
              <a:t>Play this video direct on Vimeo </a:t>
            </a:r>
            <a:r>
              <a:rPr lang="en-GB" sz="1400" dirty="0">
                <a:solidFill>
                  <a:schemeClr val="bg1"/>
                </a:solidFill>
                <a:latin typeface="Raleway" panose="020B0503030101060003" pitchFamily="34" charset="0"/>
                <a:hlinkClick r:id="rId7">
                  <a:extLst>
                    <a:ext uri="{A12FA001-AC4F-418D-AE19-62706E023703}">
                      <ahyp:hlinkClr xmlns:ahyp="http://schemas.microsoft.com/office/drawing/2018/hyperlinkcolor" val="tx"/>
                    </a:ext>
                  </a:extLst>
                </a:hlinkClick>
              </a:rPr>
              <a:t>here</a:t>
            </a:r>
            <a:endParaRPr lang="en-GB" sz="1400" dirty="0">
              <a:solidFill>
                <a:schemeClr val="bg1"/>
              </a:solidFill>
              <a:latin typeface="Raleway" panose="020B0503030101060003" pitchFamily="34" charset="0"/>
            </a:endParaRPr>
          </a:p>
        </p:txBody>
      </p:sp>
      <p:pic>
        <p:nvPicPr>
          <p:cNvPr id="8" name="1.1">
            <a:hlinkClick r:id="" action="ppaction://media"/>
            <a:extLst>
              <a:ext uri="{FF2B5EF4-FFF2-40B4-BE49-F238E27FC236}">
                <a16:creationId xmlns:a16="http://schemas.microsoft.com/office/drawing/2014/main" id="{91DAA63B-3A2D-E97E-91A4-7D2229AF00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45570950"/>
      </p:ext>
    </p:extLst>
  </p:cSld>
  <p:clrMapOvr>
    <a:masterClrMapping/>
  </p:clrMapOvr>
  <mc:AlternateContent xmlns:mc="http://schemas.openxmlformats.org/markup-compatibility/2006" xmlns:p14="http://schemas.microsoft.com/office/powerpoint/2010/main">
    <mc:Choice Requires="p14">
      <p:transition spd="slow" p14:dur="2000" advTm="91985"/>
    </mc:Choice>
    <mc:Fallback xmlns="">
      <p:transition spd="slow" advTm="9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D0B864-36DB-A964-22EF-6D6887DBDFD6}"/>
              </a:ext>
            </a:extLst>
          </p:cNvPr>
          <p:cNvSpPr/>
          <p:nvPr/>
        </p:nvSpPr>
        <p:spPr>
          <a:xfrm>
            <a:off x="365489" y="27355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EAA072F-1457-5DEC-9F3B-4131D857ACD7}"/>
              </a:ext>
            </a:extLst>
          </p:cNvPr>
          <p:cNvSpPr>
            <a:spLocks noGrp="1"/>
          </p:cNvSpPr>
          <p:nvPr>
            <p:ph type="title"/>
          </p:nvPr>
        </p:nvSpPr>
        <p:spPr>
          <a:xfrm>
            <a:off x="715370" y="220174"/>
            <a:ext cx="10515600" cy="1325563"/>
          </a:xfrm>
        </p:spPr>
        <p:txBody>
          <a:bodyPr>
            <a:normAutofit/>
          </a:bodyPr>
          <a:lstStyle/>
          <a:p>
            <a:r>
              <a:rPr lang="en-US" sz="4000" b="1" dirty="0">
                <a:solidFill>
                  <a:schemeClr val="bg1"/>
                </a:solidFill>
                <a:latin typeface="Raleway" pitchFamily="2" charset="77"/>
              </a:rPr>
              <a:t>Making a policy commitment</a:t>
            </a:r>
          </a:p>
        </p:txBody>
      </p:sp>
      <p:sp>
        <p:nvSpPr>
          <p:cNvPr id="3" name="Content Placeholder 2">
            <a:extLst>
              <a:ext uri="{FF2B5EF4-FFF2-40B4-BE49-F238E27FC236}">
                <a16:creationId xmlns:a16="http://schemas.microsoft.com/office/drawing/2014/main" id="{024B420D-15F5-867A-28DD-8E5BB6D7AD40}"/>
              </a:ext>
            </a:extLst>
          </p:cNvPr>
          <p:cNvSpPr>
            <a:spLocks noGrp="1"/>
          </p:cNvSpPr>
          <p:nvPr>
            <p:ph idx="1"/>
          </p:nvPr>
        </p:nvSpPr>
        <p:spPr>
          <a:xfrm>
            <a:off x="715370" y="1904600"/>
            <a:ext cx="5768841" cy="4351338"/>
          </a:xfrm>
        </p:spPr>
        <p:txBody>
          <a:bodyPr>
            <a:normAutofit fontScale="92500" lnSpcReduction="20000"/>
          </a:bodyPr>
          <a:lstStyle/>
          <a:p>
            <a:pPr algn="l" fontAlgn="base">
              <a:lnSpc>
                <a:spcPct val="120000"/>
              </a:lnSpc>
            </a:pPr>
            <a:r>
              <a:rPr lang="en-US" sz="1600" b="0" i="0" dirty="0">
                <a:solidFill>
                  <a:schemeClr val="bg1"/>
                </a:solidFill>
                <a:effectLst/>
                <a:latin typeface="Raleway" pitchFamily="2" charset="0"/>
              </a:rPr>
              <a:t>All companies can be involved in human rights impacts – and all companies have a responsibility to respect human rights.</a:t>
            </a:r>
          </a:p>
          <a:p>
            <a:pPr algn="l" fontAlgn="base">
              <a:lnSpc>
                <a:spcPct val="120000"/>
              </a:lnSpc>
            </a:pPr>
            <a:r>
              <a:rPr lang="en-US" sz="1600" b="0" i="0" dirty="0">
                <a:solidFill>
                  <a:schemeClr val="bg1"/>
                </a:solidFill>
                <a:effectLst/>
                <a:latin typeface="Raleway" pitchFamily="2" charset="0"/>
              </a:rPr>
              <a:t>Making a policy commitment to respect human rights is an important step in a company’s journey to meet its human rights responsibilities. It signals – internally and externally – that the company understands what is expected and takes its responsibilities seriously. Processes to develop a policy commitment can also be a great way to </a:t>
            </a:r>
            <a:r>
              <a:rPr lang="en-US" sz="1600" b="1" i="0" dirty="0">
                <a:solidFill>
                  <a:schemeClr val="accent2">
                    <a:lumMod val="40000"/>
                    <a:lumOff val="60000"/>
                  </a:schemeClr>
                </a:solidFill>
                <a:effectLst/>
                <a:latin typeface="Raleway" pitchFamily="2" charset="0"/>
              </a:rPr>
              <a:t>raise awareness </a:t>
            </a:r>
            <a:r>
              <a:rPr lang="en-US" sz="1600" b="0" i="0" dirty="0">
                <a:solidFill>
                  <a:schemeClr val="bg1"/>
                </a:solidFill>
                <a:effectLst/>
                <a:latin typeface="Raleway" pitchFamily="2" charset="0"/>
              </a:rPr>
              <a:t>internally and </a:t>
            </a:r>
            <a:r>
              <a:rPr lang="en-US" sz="1600" b="1" i="0" dirty="0">
                <a:solidFill>
                  <a:schemeClr val="accent2">
                    <a:lumMod val="40000"/>
                    <a:lumOff val="60000"/>
                  </a:schemeClr>
                </a:solidFill>
                <a:effectLst/>
                <a:latin typeface="Raleway" pitchFamily="2" charset="0"/>
              </a:rPr>
              <a:t>strengthen relationships with stakeholders</a:t>
            </a:r>
            <a:r>
              <a:rPr lang="en-US" sz="1600" b="0" i="0" dirty="0">
                <a:solidFill>
                  <a:schemeClr val="bg1"/>
                </a:solidFill>
                <a:effectLst/>
                <a:latin typeface="Raleway" pitchFamily="2" charset="0"/>
              </a:rPr>
              <a:t>. And they can play an important role in </a:t>
            </a:r>
            <a:r>
              <a:rPr lang="en-US" sz="1600" b="1" i="0" dirty="0">
                <a:solidFill>
                  <a:schemeClr val="accent2">
                    <a:lumMod val="40000"/>
                    <a:lumOff val="60000"/>
                  </a:schemeClr>
                </a:solidFill>
                <a:effectLst/>
                <a:latin typeface="Raleway" pitchFamily="2" charset="0"/>
              </a:rPr>
              <a:t>establishing a rights-respecting culture</a:t>
            </a:r>
            <a:r>
              <a:rPr lang="en-US" sz="1600" b="0" i="0" dirty="0">
                <a:solidFill>
                  <a:schemeClr val="bg1"/>
                </a:solidFill>
                <a:effectLst/>
                <a:latin typeface="Raleway" pitchFamily="2" charset="0"/>
              </a:rPr>
              <a:t>.</a:t>
            </a:r>
          </a:p>
          <a:p>
            <a:pPr algn="l" fontAlgn="base">
              <a:lnSpc>
                <a:spcPct val="120000"/>
              </a:lnSpc>
            </a:pPr>
            <a:r>
              <a:rPr lang="en-US" sz="1600" b="0" i="0" dirty="0">
                <a:solidFill>
                  <a:schemeClr val="bg1"/>
                </a:solidFill>
                <a:effectLst/>
                <a:latin typeface="Raleway" pitchFamily="2" charset="0"/>
              </a:rPr>
              <a:t>It’s not always necessary to develop a standalone human rights policy. A human rights statement may be enough. What's important is that it clearly </a:t>
            </a:r>
            <a:r>
              <a:rPr lang="en-US" sz="1600" b="1" i="0" dirty="0">
                <a:solidFill>
                  <a:schemeClr val="accent2">
                    <a:lumMod val="40000"/>
                    <a:lumOff val="60000"/>
                  </a:schemeClr>
                </a:solidFill>
                <a:effectLst/>
                <a:latin typeface="Raleway" pitchFamily="2" charset="0"/>
              </a:rPr>
              <a:t>communicates the company's commitment to meet its responsibility to respect human rights</a:t>
            </a:r>
            <a:r>
              <a:rPr lang="en-US" sz="1600" b="0" i="0" dirty="0">
                <a:solidFill>
                  <a:schemeClr val="bg1"/>
                </a:solidFill>
                <a:effectLst/>
                <a:latin typeface="Raleway" pitchFamily="2" charset="0"/>
              </a:rPr>
              <a:t>.</a:t>
            </a:r>
          </a:p>
        </p:txBody>
      </p:sp>
      <p:sp>
        <p:nvSpPr>
          <p:cNvPr id="6" name="ZoneTexte 5">
            <a:extLst>
              <a:ext uri="{FF2B5EF4-FFF2-40B4-BE49-F238E27FC236}">
                <a16:creationId xmlns:a16="http://schemas.microsoft.com/office/drawing/2014/main" id="{F1770828-F348-880A-CC1B-25B8296DF43B}"/>
              </a:ext>
            </a:extLst>
          </p:cNvPr>
          <p:cNvSpPr txBox="1"/>
          <p:nvPr/>
        </p:nvSpPr>
        <p:spPr>
          <a:xfrm>
            <a:off x="715370" y="1281280"/>
            <a:ext cx="8775511" cy="369332"/>
          </a:xfrm>
          <a:prstGeom prst="rect">
            <a:avLst/>
          </a:prstGeom>
          <a:noFill/>
        </p:spPr>
        <p:txBody>
          <a:bodyPr wrap="square" rtlCol="0">
            <a:spAutoFit/>
          </a:bodyPr>
          <a:lstStyle/>
          <a:p>
            <a:r>
              <a:rPr lang="fr-FR" b="1" dirty="0">
                <a:solidFill>
                  <a:schemeClr val="bg1"/>
                </a:solidFill>
                <a:latin typeface="Raleway" pitchFamily="2" charset="77"/>
              </a:rPr>
              <a:t>COMMUNICATING A COMPANY COMMITMENT TO RESPECT HUMAN RIGHTS</a:t>
            </a:r>
          </a:p>
        </p:txBody>
      </p:sp>
      <p:pic>
        <p:nvPicPr>
          <p:cNvPr id="8" name="Média en ligne 7" descr="Why human rights policy commitments are important">
            <a:hlinkClick r:id="" action="ppaction://media"/>
            <a:extLst>
              <a:ext uri="{FF2B5EF4-FFF2-40B4-BE49-F238E27FC236}">
                <a16:creationId xmlns:a16="http://schemas.microsoft.com/office/drawing/2014/main" id="{D0CCFFE5-A905-255B-AD16-79E9A330E2CE}"/>
              </a:ext>
            </a:extLst>
          </p:cNvPr>
          <p:cNvPicPr>
            <a:picLocks noRot="1" noChangeAspect="1"/>
          </p:cNvPicPr>
          <p:nvPr>
            <a:videoFile r:link="rId1"/>
          </p:nvPr>
        </p:nvPicPr>
        <p:blipFill>
          <a:blip r:embed="rId5"/>
          <a:stretch>
            <a:fillRect/>
          </a:stretch>
        </p:blipFill>
        <p:spPr>
          <a:xfrm>
            <a:off x="6484211" y="2583818"/>
            <a:ext cx="4992419" cy="2808236"/>
          </a:xfrm>
          <a:prstGeom prst="rect">
            <a:avLst/>
          </a:prstGeom>
        </p:spPr>
      </p:pic>
      <p:pic>
        <p:nvPicPr>
          <p:cNvPr id="11" name="Image 10">
            <a:extLst>
              <a:ext uri="{FF2B5EF4-FFF2-40B4-BE49-F238E27FC236}">
                <a16:creationId xmlns:a16="http://schemas.microsoft.com/office/drawing/2014/main" id="{A9FDC90E-0E0E-C6D2-66CA-61DB53AEAED6}"/>
              </a:ext>
            </a:extLst>
          </p:cNvPr>
          <p:cNvPicPr>
            <a:picLocks noChangeAspect="1"/>
          </p:cNvPicPr>
          <p:nvPr/>
        </p:nvPicPr>
        <p:blipFill>
          <a:blip r:embed="rId6"/>
          <a:stretch>
            <a:fillRect/>
          </a:stretch>
        </p:blipFill>
        <p:spPr>
          <a:xfrm>
            <a:off x="11019430" y="5851785"/>
            <a:ext cx="457200" cy="457200"/>
          </a:xfrm>
          <a:prstGeom prst="rect">
            <a:avLst/>
          </a:prstGeom>
        </p:spPr>
      </p:pic>
      <p:sp>
        <p:nvSpPr>
          <p:cNvPr id="4" name="TextBox 3">
            <a:extLst>
              <a:ext uri="{FF2B5EF4-FFF2-40B4-BE49-F238E27FC236}">
                <a16:creationId xmlns:a16="http://schemas.microsoft.com/office/drawing/2014/main" id="{C89EC492-1997-1AA6-6146-E6150F9262FD}"/>
              </a:ext>
            </a:extLst>
          </p:cNvPr>
          <p:cNvSpPr txBox="1"/>
          <p:nvPr/>
        </p:nvSpPr>
        <p:spPr>
          <a:xfrm>
            <a:off x="6423424" y="5421844"/>
            <a:ext cx="3537693" cy="307777"/>
          </a:xfrm>
          <a:prstGeom prst="rect">
            <a:avLst/>
          </a:prstGeom>
          <a:noFill/>
        </p:spPr>
        <p:txBody>
          <a:bodyPr wrap="square" rtlCol="0">
            <a:spAutoFit/>
          </a:bodyPr>
          <a:lstStyle/>
          <a:p>
            <a:r>
              <a:rPr lang="en-GB" sz="1400" dirty="0">
                <a:solidFill>
                  <a:schemeClr val="bg1"/>
                </a:solidFill>
                <a:latin typeface="Raleway" panose="020B0503030101060003" pitchFamily="34" charset="0"/>
              </a:rPr>
              <a:t>Play this video direct on Vimeo </a:t>
            </a:r>
            <a:r>
              <a:rPr lang="en-GB" sz="1400" dirty="0">
                <a:solidFill>
                  <a:schemeClr val="bg1"/>
                </a:solidFill>
                <a:latin typeface="Raleway" panose="020B0503030101060003" pitchFamily="34" charset="0"/>
                <a:hlinkClick r:id="rId7">
                  <a:extLst>
                    <a:ext uri="{A12FA001-AC4F-418D-AE19-62706E023703}">
                      <ahyp:hlinkClr xmlns:ahyp="http://schemas.microsoft.com/office/drawing/2018/hyperlinkcolor" val="tx"/>
                    </a:ext>
                  </a:extLst>
                </a:hlinkClick>
              </a:rPr>
              <a:t>here</a:t>
            </a:r>
            <a:endParaRPr lang="en-GB" sz="1400" dirty="0">
              <a:solidFill>
                <a:schemeClr val="bg1"/>
              </a:solidFill>
              <a:latin typeface="Raleway" panose="020B0503030101060003" pitchFamily="34" charset="0"/>
            </a:endParaRPr>
          </a:p>
        </p:txBody>
      </p:sp>
      <p:pic>
        <p:nvPicPr>
          <p:cNvPr id="9" name="1.2">
            <a:hlinkClick r:id="" action="ppaction://media"/>
            <a:extLst>
              <a:ext uri="{FF2B5EF4-FFF2-40B4-BE49-F238E27FC236}">
                <a16:creationId xmlns:a16="http://schemas.microsoft.com/office/drawing/2014/main" id="{414B1A0E-3D0C-8DFE-29E2-1C013B88C1D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3466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878">
        <p159:morph option="byObject"/>
      </p:transition>
    </mc:Choice>
    <mc:Fallback xmlns="">
      <p:transition spd="slow" advTm="54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8DFFC6-4C00-7730-8CA1-25CB0BFC7BF3}"/>
              </a:ext>
            </a:extLst>
          </p:cNvPr>
          <p:cNvSpPr/>
          <p:nvPr/>
        </p:nvSpPr>
        <p:spPr>
          <a:xfrm>
            <a:off x="436984" y="33629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484BC389-80E3-9E74-3E51-549A0446E21A}"/>
              </a:ext>
            </a:extLst>
          </p:cNvPr>
          <p:cNvSpPr>
            <a:spLocks noGrp="1"/>
          </p:cNvSpPr>
          <p:nvPr>
            <p:ph type="title"/>
          </p:nvPr>
        </p:nvSpPr>
        <p:spPr>
          <a:xfrm>
            <a:off x="766677" y="571205"/>
            <a:ext cx="10988339" cy="1181219"/>
          </a:xfrm>
        </p:spPr>
        <p:txBody>
          <a:bodyPr>
            <a:normAutofit/>
          </a:bodyPr>
          <a:lstStyle/>
          <a:p>
            <a:r>
              <a:rPr lang="en-US" sz="3800" b="1" dirty="0">
                <a:solidFill>
                  <a:schemeClr val="bg1"/>
                </a:solidFill>
                <a:latin typeface="Raleway" pitchFamily="2" charset="77"/>
              </a:rPr>
              <a:t>What does making a policy commitment look like in practice?</a:t>
            </a:r>
          </a:p>
        </p:txBody>
      </p:sp>
      <p:sp>
        <p:nvSpPr>
          <p:cNvPr id="3" name="Content Placeholder 2">
            <a:extLst>
              <a:ext uri="{FF2B5EF4-FFF2-40B4-BE49-F238E27FC236}">
                <a16:creationId xmlns:a16="http://schemas.microsoft.com/office/drawing/2014/main" id="{C368BC84-ADFE-1882-F52D-4EA2FB1EDD10}"/>
              </a:ext>
            </a:extLst>
          </p:cNvPr>
          <p:cNvSpPr>
            <a:spLocks noGrp="1"/>
          </p:cNvSpPr>
          <p:nvPr>
            <p:ph idx="1"/>
          </p:nvPr>
        </p:nvSpPr>
        <p:spPr>
          <a:xfrm>
            <a:off x="766677" y="1866781"/>
            <a:ext cx="5973615" cy="4865758"/>
          </a:xfrm>
        </p:spPr>
        <p:txBody>
          <a:bodyPr>
            <a:normAutofit/>
          </a:bodyPr>
          <a:lstStyle/>
          <a:p>
            <a:pPr marL="0" indent="0" algn="l" fontAlgn="base">
              <a:buNone/>
            </a:pPr>
            <a:r>
              <a:rPr lang="en-US" sz="1600" b="1" i="0" dirty="0">
                <a:solidFill>
                  <a:schemeClr val="accent2">
                    <a:lumMod val="40000"/>
                    <a:lumOff val="60000"/>
                  </a:schemeClr>
                </a:solidFill>
                <a:effectLst/>
                <a:latin typeface="Raleway" pitchFamily="2" charset="77"/>
              </a:rPr>
              <a:t>WAYS </a:t>
            </a:r>
            <a:r>
              <a:rPr lang="en-US" sz="1600" b="1" dirty="0">
                <a:solidFill>
                  <a:schemeClr val="accent2">
                    <a:lumMod val="40000"/>
                    <a:lumOff val="60000"/>
                  </a:schemeClr>
                </a:solidFill>
                <a:latin typeface="Raleway" pitchFamily="2" charset="77"/>
              </a:rPr>
              <a:t>TO DEVELOP A POLICY COMMITMENT:</a:t>
            </a:r>
          </a:p>
          <a:p>
            <a:pPr fontAlgn="base"/>
            <a:r>
              <a:rPr lang="en-US" sz="1600" b="0" i="0" dirty="0">
                <a:solidFill>
                  <a:schemeClr val="bg1"/>
                </a:solidFill>
                <a:effectLst/>
                <a:latin typeface="Raleway" pitchFamily="2" charset="77"/>
              </a:rPr>
              <a:t>Launch a process to consult with leaders and key colleagues on the content of the policy commitment.</a:t>
            </a:r>
          </a:p>
          <a:p>
            <a:pPr algn="l" fontAlgn="base">
              <a:buFont typeface="Arial" panose="020B0604020202020204" pitchFamily="34" charset="0"/>
              <a:buChar char="•"/>
            </a:pPr>
            <a:r>
              <a:rPr lang="en-US" sz="1600" b="0" i="0" dirty="0">
                <a:solidFill>
                  <a:schemeClr val="bg1"/>
                </a:solidFill>
                <a:effectLst/>
                <a:latin typeface="Raleway" pitchFamily="2" charset="77"/>
              </a:rPr>
              <a:t>Engage with external stakeholders to test the proposed policy or statement.</a:t>
            </a:r>
          </a:p>
          <a:p>
            <a:pPr algn="l" fontAlgn="base">
              <a:buFont typeface="Arial" panose="020B0604020202020204" pitchFamily="34" charset="0"/>
              <a:buChar char="•"/>
            </a:pPr>
            <a:r>
              <a:rPr lang="en-US" sz="1600" b="0" i="0" dirty="0">
                <a:solidFill>
                  <a:schemeClr val="bg1"/>
                </a:solidFill>
                <a:effectLst/>
                <a:latin typeface="Raleway" pitchFamily="2" charset="77"/>
              </a:rPr>
              <a:t>Seek formal approval of the policy commitment from the highest levels of the business. </a:t>
            </a:r>
          </a:p>
          <a:p>
            <a:pPr marL="0" indent="0" algn="l" fontAlgn="base">
              <a:buNone/>
            </a:pPr>
            <a:endParaRPr lang="en-US" sz="300" b="0" i="0" dirty="0">
              <a:solidFill>
                <a:schemeClr val="bg1"/>
              </a:solidFill>
              <a:effectLst/>
              <a:latin typeface="Raleway" pitchFamily="2" charset="77"/>
            </a:endParaRPr>
          </a:p>
          <a:p>
            <a:pPr marL="0" indent="0" algn="l" fontAlgn="base">
              <a:buNone/>
            </a:pPr>
            <a:r>
              <a:rPr lang="en-US" sz="1600" b="1" i="0" dirty="0">
                <a:solidFill>
                  <a:schemeClr val="accent2">
                    <a:lumMod val="40000"/>
                    <a:lumOff val="60000"/>
                  </a:schemeClr>
                </a:solidFill>
                <a:effectLst/>
                <a:latin typeface="Raleway" pitchFamily="2" charset="77"/>
              </a:rPr>
              <a:t>WAYS </a:t>
            </a:r>
            <a:r>
              <a:rPr lang="en-US" sz="1600" b="1" dirty="0">
                <a:solidFill>
                  <a:schemeClr val="accent2">
                    <a:lumMod val="40000"/>
                    <a:lumOff val="60000"/>
                  </a:schemeClr>
                </a:solidFill>
                <a:latin typeface="Raleway" pitchFamily="2" charset="77"/>
              </a:rPr>
              <a:t>TO FOLLOW THROUGH ON A POLICY COMMITMENT:</a:t>
            </a:r>
            <a:endParaRPr lang="en-US" sz="1600" b="1" i="0" dirty="0">
              <a:solidFill>
                <a:schemeClr val="accent2">
                  <a:lumMod val="40000"/>
                  <a:lumOff val="60000"/>
                </a:schemeClr>
              </a:solidFill>
              <a:effectLst/>
              <a:latin typeface="Raleway" pitchFamily="2" charset="77"/>
            </a:endParaRPr>
          </a:p>
          <a:p>
            <a:pPr algn="l" fontAlgn="base">
              <a:buFont typeface="Arial" panose="020B0604020202020204" pitchFamily="34" charset="0"/>
              <a:buChar char="•"/>
            </a:pPr>
            <a:r>
              <a:rPr lang="en-US" sz="1600" b="0" i="0" dirty="0">
                <a:solidFill>
                  <a:schemeClr val="bg1"/>
                </a:solidFill>
                <a:effectLst/>
                <a:latin typeface="Raleway" pitchFamily="2" charset="77"/>
              </a:rPr>
              <a:t>Proactively disseminate the policy commitment internally and externally – for example, as TotalEnergies does in its </a:t>
            </a:r>
            <a:r>
              <a:rPr lang="en-US" sz="1600" b="1" i="0" u="none" strike="noStrike" dirty="0">
                <a:solidFill>
                  <a:schemeClr val="bg1"/>
                </a:solidFill>
                <a:effectLst/>
                <a:latin typeface="Raleway" pitchFamily="2" charset="77"/>
                <a:hlinkClick r:id="rId5">
                  <a:extLst>
                    <a:ext uri="{A12FA001-AC4F-418D-AE19-62706E023703}">
                      <ahyp:hlinkClr xmlns:ahyp="http://schemas.microsoft.com/office/drawing/2018/hyperlinkcolor" val="tx"/>
                    </a:ext>
                  </a:extLst>
                </a:hlinkClick>
              </a:rPr>
              <a:t>Human Rights Guide</a:t>
            </a:r>
            <a:r>
              <a:rPr lang="en-US" sz="1600" b="0" i="0" dirty="0">
                <a:solidFill>
                  <a:schemeClr val="bg1"/>
                </a:solidFill>
                <a:effectLst/>
                <a:latin typeface="Raleway" pitchFamily="2" charset="77"/>
                <a:hlinkClick r:id="rId5">
                  <a:extLst>
                    <a:ext uri="{A12FA001-AC4F-418D-AE19-62706E023703}">
                      <ahyp:hlinkClr xmlns:ahyp="http://schemas.microsoft.com/office/drawing/2018/hyperlinkcolor" val="tx"/>
                    </a:ext>
                  </a:extLst>
                </a:hlinkClick>
              </a:rPr>
              <a:t>.</a:t>
            </a:r>
            <a:endParaRPr lang="en-US" sz="1600" b="0" i="0" dirty="0">
              <a:solidFill>
                <a:schemeClr val="bg1"/>
              </a:solidFill>
              <a:effectLst/>
              <a:latin typeface="Raleway" pitchFamily="2" charset="77"/>
            </a:endParaRPr>
          </a:p>
          <a:p>
            <a:pPr algn="l" fontAlgn="base">
              <a:buFont typeface="Arial" panose="020B0604020202020204" pitchFamily="34" charset="0"/>
              <a:buChar char="•"/>
            </a:pPr>
            <a:r>
              <a:rPr lang="en-US" sz="1600" b="0" i="0" dirty="0">
                <a:solidFill>
                  <a:schemeClr val="bg1"/>
                </a:solidFill>
                <a:effectLst/>
                <a:latin typeface="Raleway" pitchFamily="2" charset="77"/>
              </a:rPr>
              <a:t>Clarify lines of responsibility and accountability for delivering on the policy commitment.</a:t>
            </a:r>
          </a:p>
          <a:p>
            <a:pPr algn="l" fontAlgn="base">
              <a:buFont typeface="Arial" panose="020B0604020202020204" pitchFamily="34" charset="0"/>
              <a:buChar char="•"/>
            </a:pPr>
            <a:r>
              <a:rPr lang="en-US" sz="1600" b="0" i="0" dirty="0">
                <a:solidFill>
                  <a:schemeClr val="bg1"/>
                </a:solidFill>
                <a:effectLst/>
                <a:latin typeface="Raleway" pitchFamily="2" charset="77"/>
              </a:rPr>
              <a:t>Put in place policies and processes to ensure that the company meets its policy commitment.</a:t>
            </a:r>
            <a:br>
              <a:rPr lang="en-US" sz="1600" dirty="0">
                <a:solidFill>
                  <a:schemeClr val="bg1"/>
                </a:solidFill>
                <a:latin typeface="Raleway" pitchFamily="2" charset="77"/>
              </a:rPr>
            </a:br>
            <a:endParaRPr lang="en-US" sz="1600" dirty="0">
              <a:solidFill>
                <a:schemeClr val="bg1"/>
              </a:solidFill>
              <a:latin typeface="Raleway" pitchFamily="2" charset="77"/>
            </a:endParaRPr>
          </a:p>
        </p:txBody>
      </p:sp>
      <p:pic>
        <p:nvPicPr>
          <p:cNvPr id="6" name="Média en ligne 5" descr="How did BASF develop and updated its policy commitment-">
            <a:hlinkClick r:id="" action="ppaction://media"/>
            <a:extLst>
              <a:ext uri="{FF2B5EF4-FFF2-40B4-BE49-F238E27FC236}">
                <a16:creationId xmlns:a16="http://schemas.microsoft.com/office/drawing/2014/main" id="{53E3C126-E9AE-55BC-70E1-E16299365F34}"/>
              </a:ext>
            </a:extLst>
          </p:cNvPr>
          <p:cNvPicPr>
            <a:picLocks noRot="1" noChangeAspect="1"/>
          </p:cNvPicPr>
          <p:nvPr>
            <a:videoFile r:link="rId1"/>
          </p:nvPr>
        </p:nvPicPr>
        <p:blipFill>
          <a:blip r:embed="rId6"/>
          <a:stretch>
            <a:fillRect/>
          </a:stretch>
        </p:blipFill>
        <p:spPr>
          <a:xfrm>
            <a:off x="6883282" y="2244562"/>
            <a:ext cx="4871734" cy="2740351"/>
          </a:xfrm>
          <a:prstGeom prst="rect">
            <a:avLst/>
          </a:prstGeom>
        </p:spPr>
      </p:pic>
      <p:pic>
        <p:nvPicPr>
          <p:cNvPr id="8" name="Image 7">
            <a:extLst>
              <a:ext uri="{FF2B5EF4-FFF2-40B4-BE49-F238E27FC236}">
                <a16:creationId xmlns:a16="http://schemas.microsoft.com/office/drawing/2014/main" id="{2F99672D-FBA0-3C47-3C0C-AFD0402563F0}"/>
              </a:ext>
            </a:extLst>
          </p:cNvPr>
          <p:cNvPicPr>
            <a:picLocks noChangeAspect="1"/>
          </p:cNvPicPr>
          <p:nvPr/>
        </p:nvPicPr>
        <p:blipFill>
          <a:blip r:embed="rId7"/>
          <a:stretch>
            <a:fillRect/>
          </a:stretch>
        </p:blipFill>
        <p:spPr>
          <a:xfrm>
            <a:off x="11196723" y="5969189"/>
            <a:ext cx="457200" cy="457200"/>
          </a:xfrm>
          <a:prstGeom prst="rect">
            <a:avLst/>
          </a:prstGeom>
        </p:spPr>
      </p:pic>
      <p:sp>
        <p:nvSpPr>
          <p:cNvPr id="4" name="TextBox 3">
            <a:extLst>
              <a:ext uri="{FF2B5EF4-FFF2-40B4-BE49-F238E27FC236}">
                <a16:creationId xmlns:a16="http://schemas.microsoft.com/office/drawing/2014/main" id="{67E2EEB4-52B5-9863-3BF6-6DDF2F522C29}"/>
              </a:ext>
            </a:extLst>
          </p:cNvPr>
          <p:cNvSpPr txBox="1"/>
          <p:nvPr/>
        </p:nvSpPr>
        <p:spPr>
          <a:xfrm>
            <a:off x="6815188" y="4996306"/>
            <a:ext cx="3537693" cy="307777"/>
          </a:xfrm>
          <a:prstGeom prst="rect">
            <a:avLst/>
          </a:prstGeom>
          <a:noFill/>
        </p:spPr>
        <p:txBody>
          <a:bodyPr wrap="square" rtlCol="0">
            <a:spAutoFit/>
          </a:bodyPr>
          <a:lstStyle/>
          <a:p>
            <a:r>
              <a:rPr lang="en-GB" sz="1400" dirty="0">
                <a:solidFill>
                  <a:schemeClr val="bg1"/>
                </a:solidFill>
                <a:latin typeface="Raleway" panose="020B0503030101060003" pitchFamily="34" charset="0"/>
              </a:rPr>
              <a:t>Play this video direct on Vimeo </a:t>
            </a:r>
            <a:r>
              <a:rPr lang="en-GB" sz="1400" dirty="0">
                <a:solidFill>
                  <a:schemeClr val="bg1"/>
                </a:solidFill>
                <a:latin typeface="Raleway" panose="020B0503030101060003" pitchFamily="34" charset="0"/>
                <a:hlinkClick r:id="rId8">
                  <a:extLst>
                    <a:ext uri="{A12FA001-AC4F-418D-AE19-62706E023703}">
                      <ahyp:hlinkClr xmlns:ahyp="http://schemas.microsoft.com/office/drawing/2018/hyperlinkcolor" val="tx"/>
                    </a:ext>
                  </a:extLst>
                </a:hlinkClick>
              </a:rPr>
              <a:t>here</a:t>
            </a:r>
            <a:endParaRPr lang="en-GB" sz="1400" dirty="0">
              <a:solidFill>
                <a:schemeClr val="bg1"/>
              </a:solidFill>
              <a:latin typeface="Raleway" panose="020B0503030101060003" pitchFamily="34" charset="0"/>
            </a:endParaRPr>
          </a:p>
        </p:txBody>
      </p:sp>
      <p:pic>
        <p:nvPicPr>
          <p:cNvPr id="7" name="1.3">
            <a:hlinkClick r:id="" action="ppaction://media"/>
            <a:extLst>
              <a:ext uri="{FF2B5EF4-FFF2-40B4-BE49-F238E27FC236}">
                <a16:creationId xmlns:a16="http://schemas.microsoft.com/office/drawing/2014/main" id="{5F2C0043-7387-7570-2520-CB4F5536D9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2012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8191">
        <p159:morph option="byObject"/>
      </p:transition>
    </mc:Choice>
    <mc:Fallback xmlns="">
      <p:transition spd="slow" advTm="781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A3B874-760C-1F27-1F29-D9088007E1D0}"/>
              </a:ext>
            </a:extLst>
          </p:cNvPr>
          <p:cNvSpPr/>
          <p:nvPr/>
        </p:nvSpPr>
        <p:spPr>
          <a:xfrm>
            <a:off x="436984" y="33629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D8E34E3-C175-DEEB-840D-92F1228EBACE}"/>
              </a:ext>
            </a:extLst>
          </p:cNvPr>
          <p:cNvSpPr>
            <a:spLocks noGrp="1"/>
          </p:cNvSpPr>
          <p:nvPr>
            <p:ph type="title"/>
          </p:nvPr>
        </p:nvSpPr>
        <p:spPr>
          <a:xfrm>
            <a:off x="838200" y="497155"/>
            <a:ext cx="10988311" cy="1325563"/>
          </a:xfrm>
        </p:spPr>
        <p:txBody>
          <a:bodyPr>
            <a:normAutofit/>
          </a:bodyPr>
          <a:lstStyle/>
          <a:p>
            <a:r>
              <a:rPr lang="en-US" sz="4000" b="1" dirty="0">
                <a:solidFill>
                  <a:schemeClr val="bg1"/>
                </a:solidFill>
                <a:latin typeface="Raleway" pitchFamily="2" charset="77"/>
              </a:rPr>
              <a:t>What do the UNGPs say about policy commitments?</a:t>
            </a:r>
          </a:p>
        </p:txBody>
      </p:sp>
      <p:sp>
        <p:nvSpPr>
          <p:cNvPr id="3" name="Content Placeholder 2">
            <a:extLst>
              <a:ext uri="{FF2B5EF4-FFF2-40B4-BE49-F238E27FC236}">
                <a16:creationId xmlns:a16="http://schemas.microsoft.com/office/drawing/2014/main" id="{B8DD3A6D-2342-DFA7-EE69-868F019CBB2B}"/>
              </a:ext>
            </a:extLst>
          </p:cNvPr>
          <p:cNvSpPr>
            <a:spLocks noGrp="1"/>
          </p:cNvSpPr>
          <p:nvPr>
            <p:ph idx="1"/>
          </p:nvPr>
        </p:nvSpPr>
        <p:spPr>
          <a:xfrm>
            <a:off x="909695" y="2026356"/>
            <a:ext cx="10515600" cy="4351338"/>
          </a:xfrm>
        </p:spPr>
        <p:txBody>
          <a:bodyPr>
            <a:noAutofit/>
          </a:bodyPr>
          <a:lstStyle/>
          <a:p>
            <a:pPr marL="0" indent="0" algn="l" fontAlgn="base">
              <a:lnSpc>
                <a:spcPct val="110000"/>
              </a:lnSpc>
              <a:buNone/>
            </a:pPr>
            <a:r>
              <a:rPr lang="en-US" sz="1800" b="0" i="0" dirty="0">
                <a:solidFill>
                  <a:schemeClr val="bg1"/>
                </a:solidFill>
                <a:effectLst/>
                <a:latin typeface="Raleway" pitchFamily="2" charset="0"/>
              </a:rPr>
              <a:t>The </a:t>
            </a:r>
            <a:r>
              <a:rPr lang="en-US" sz="1800" b="1" i="0" u="none" strike="noStrike" dirty="0">
                <a:solidFill>
                  <a:schemeClr val="bg1"/>
                </a:solidFill>
                <a:effectLst/>
                <a:latin typeface="Raleway" pitchFamily="2" charset="0"/>
                <a:hlinkClick r:id="rId4">
                  <a:extLst>
                    <a:ext uri="{A12FA001-AC4F-418D-AE19-62706E023703}">
                      <ahyp:hlinkClr xmlns:ahyp="http://schemas.microsoft.com/office/drawing/2018/hyperlinkcolor" val="tx"/>
                    </a:ext>
                  </a:extLst>
                </a:hlinkClick>
              </a:rPr>
              <a:t>UN Guiding Principles on Business and Human Rights</a:t>
            </a:r>
            <a:r>
              <a:rPr lang="en-US" sz="1800" b="0" i="0" dirty="0">
                <a:solidFill>
                  <a:schemeClr val="bg1"/>
                </a:solidFill>
                <a:effectLst/>
                <a:latin typeface="Raleway" pitchFamily="2" charset="0"/>
              </a:rPr>
              <a:t>, or UNGPs, expect companies to express their commitment to meeting their responsibility to respect human rights through a statement of policy.</a:t>
            </a:r>
          </a:p>
          <a:p>
            <a:pPr marL="0" indent="0" algn="l" fontAlgn="base">
              <a:lnSpc>
                <a:spcPct val="110000"/>
              </a:lnSpc>
              <a:buNone/>
            </a:pPr>
            <a:endParaRPr lang="en-US" sz="400" b="0" i="0" dirty="0">
              <a:solidFill>
                <a:schemeClr val="bg1"/>
              </a:solidFill>
              <a:effectLst/>
              <a:latin typeface="Raleway" pitchFamily="2" charset="0"/>
            </a:endParaRPr>
          </a:p>
          <a:p>
            <a:pPr marL="0" indent="0" algn="l" fontAlgn="base">
              <a:lnSpc>
                <a:spcPct val="110000"/>
              </a:lnSpc>
              <a:buNone/>
            </a:pPr>
            <a:r>
              <a:rPr lang="en-US" sz="1800" b="1" i="0" dirty="0">
                <a:solidFill>
                  <a:schemeClr val="bg1"/>
                </a:solidFill>
                <a:effectLst/>
                <a:latin typeface="Raleway" pitchFamily="2" charset="0"/>
              </a:rPr>
              <a:t>KEY GUIDANCE ON MAKING A STATEMENT OF POLICY INCLUDES: </a:t>
            </a:r>
          </a:p>
          <a:p>
            <a:pPr fontAlgn="base">
              <a:lnSpc>
                <a:spcPct val="110000"/>
              </a:lnSpc>
            </a:pPr>
            <a:r>
              <a:rPr lang="en-US" sz="1800" b="1" i="0" dirty="0">
                <a:solidFill>
                  <a:schemeClr val="accent2">
                    <a:lumMod val="40000"/>
                    <a:lumOff val="60000"/>
                  </a:schemeClr>
                </a:solidFill>
                <a:effectLst/>
                <a:latin typeface="Raleway" pitchFamily="2" charset="0"/>
              </a:rPr>
              <a:t>Policy statements should be publicly available</a:t>
            </a:r>
            <a:r>
              <a:rPr lang="en-US" sz="1800" b="0" i="0" dirty="0">
                <a:solidFill>
                  <a:schemeClr val="accent2">
                    <a:lumMod val="40000"/>
                    <a:lumOff val="60000"/>
                  </a:schemeClr>
                </a:solidFill>
                <a:effectLst/>
                <a:latin typeface="Raleway" pitchFamily="2" charset="0"/>
              </a:rPr>
              <a:t> </a:t>
            </a:r>
            <a:r>
              <a:rPr lang="en-US" sz="1800" b="0" i="0" dirty="0">
                <a:solidFill>
                  <a:schemeClr val="bg1"/>
                </a:solidFill>
                <a:effectLst/>
                <a:latin typeface="Raleway" pitchFamily="2" charset="0"/>
              </a:rPr>
              <a:t>and actively communicated internally and externally to personnel, business partners and other relevant stakeholders.</a:t>
            </a:r>
          </a:p>
          <a:p>
            <a:pPr algn="l" fontAlgn="base">
              <a:lnSpc>
                <a:spcPct val="110000"/>
              </a:lnSpc>
              <a:buFont typeface="Arial" panose="020B0604020202020204" pitchFamily="34" charset="0"/>
              <a:buChar char="•"/>
            </a:pPr>
            <a:r>
              <a:rPr lang="en-US" sz="1800" b="1" i="0" dirty="0">
                <a:solidFill>
                  <a:schemeClr val="accent2">
                    <a:lumMod val="40000"/>
                    <a:lumOff val="60000"/>
                  </a:schemeClr>
                </a:solidFill>
                <a:effectLst/>
                <a:latin typeface="Raleway" pitchFamily="2" charset="0"/>
              </a:rPr>
              <a:t>Policy statements should articulate the company’s expectations</a:t>
            </a:r>
            <a:r>
              <a:rPr lang="en-US" sz="1800" b="0" i="0" dirty="0">
                <a:solidFill>
                  <a:schemeClr val="accent2">
                    <a:lumMod val="40000"/>
                    <a:lumOff val="60000"/>
                  </a:schemeClr>
                </a:solidFill>
                <a:effectLst/>
                <a:latin typeface="Raleway" pitchFamily="2" charset="0"/>
              </a:rPr>
              <a:t> </a:t>
            </a:r>
            <a:r>
              <a:rPr lang="en-US" sz="1800" b="0" i="0" dirty="0">
                <a:solidFill>
                  <a:schemeClr val="bg1"/>
                </a:solidFill>
                <a:effectLst/>
                <a:latin typeface="Raleway" pitchFamily="2" charset="0"/>
              </a:rPr>
              <a:t>of its personnel, business partners and other entities directly linked to its operations, products or services.</a:t>
            </a:r>
          </a:p>
          <a:p>
            <a:pPr algn="l" fontAlgn="base">
              <a:lnSpc>
                <a:spcPct val="110000"/>
              </a:lnSpc>
              <a:buFont typeface="Arial" panose="020B0604020202020204" pitchFamily="34" charset="0"/>
              <a:buChar char="•"/>
            </a:pPr>
            <a:r>
              <a:rPr lang="en-US" sz="1800" b="1" i="0" dirty="0">
                <a:solidFill>
                  <a:schemeClr val="accent2">
                    <a:lumMod val="40000"/>
                    <a:lumOff val="60000"/>
                  </a:schemeClr>
                </a:solidFill>
                <a:effectLst/>
                <a:latin typeface="Raleway" pitchFamily="2" charset="0"/>
              </a:rPr>
              <a:t>Companies should </a:t>
            </a:r>
            <a:r>
              <a:rPr lang="en-US" sz="1800" b="1" dirty="0">
                <a:solidFill>
                  <a:schemeClr val="accent2">
                    <a:lumMod val="40000"/>
                    <a:lumOff val="60000"/>
                  </a:schemeClr>
                </a:solidFill>
                <a:latin typeface="Raleway" pitchFamily="2" charset="0"/>
              </a:rPr>
              <a:t>aim for</a:t>
            </a:r>
            <a:r>
              <a:rPr lang="en-US" sz="1800" b="1" i="0" dirty="0">
                <a:solidFill>
                  <a:schemeClr val="accent2">
                    <a:lumMod val="40000"/>
                    <a:lumOff val="60000"/>
                  </a:schemeClr>
                </a:solidFill>
                <a:effectLst/>
                <a:latin typeface="Raleway" pitchFamily="2" charset="0"/>
              </a:rPr>
              <a:t> coherence</a:t>
            </a:r>
            <a:r>
              <a:rPr lang="en-US" sz="1800" b="0" i="0" dirty="0">
                <a:solidFill>
                  <a:schemeClr val="accent2">
                    <a:lumMod val="40000"/>
                    <a:lumOff val="60000"/>
                  </a:schemeClr>
                </a:solidFill>
                <a:effectLst/>
                <a:latin typeface="Raleway" pitchFamily="2" charset="0"/>
              </a:rPr>
              <a:t> </a:t>
            </a:r>
            <a:r>
              <a:rPr lang="en-US" sz="1800" b="0" i="0" dirty="0">
                <a:solidFill>
                  <a:schemeClr val="bg1"/>
                </a:solidFill>
                <a:effectLst/>
                <a:latin typeface="Raleway" pitchFamily="2" charset="0"/>
              </a:rPr>
              <a:t>between their policy statement and policies and procedures that govern their wider business activities and relationships.</a:t>
            </a:r>
          </a:p>
          <a:p>
            <a:pPr marL="0" indent="0" algn="r" fontAlgn="base">
              <a:lnSpc>
                <a:spcPct val="110000"/>
              </a:lnSpc>
              <a:buNone/>
            </a:pPr>
            <a:r>
              <a:rPr lang="en-US" sz="1800" b="0" i="0" dirty="0">
                <a:solidFill>
                  <a:schemeClr val="bg1"/>
                </a:solidFill>
                <a:effectLst/>
                <a:latin typeface="Raleway" pitchFamily="2" charset="0"/>
                <a:sym typeface="Wingdings" pitchFamily="2" charset="2"/>
              </a:rPr>
              <a:t> </a:t>
            </a:r>
            <a:r>
              <a:rPr lang="en-US" sz="1800" b="0" i="0" dirty="0">
                <a:solidFill>
                  <a:schemeClr val="bg1"/>
                </a:solidFill>
                <a:effectLst/>
                <a:latin typeface="Raleway" pitchFamily="2" charset="0"/>
              </a:rPr>
              <a:t>See </a:t>
            </a:r>
            <a:r>
              <a:rPr lang="en-US" sz="1800" b="0" i="1" dirty="0">
                <a:solidFill>
                  <a:schemeClr val="bg1"/>
                </a:solidFill>
                <a:effectLst/>
                <a:latin typeface="Raleway" pitchFamily="2" charset="0"/>
              </a:rPr>
              <a:t>Guiding Principle 16 </a:t>
            </a:r>
            <a:r>
              <a:rPr lang="en-US" sz="1800" b="0" i="0" dirty="0">
                <a:solidFill>
                  <a:schemeClr val="bg1"/>
                </a:solidFill>
                <a:effectLst/>
                <a:latin typeface="Raleway" pitchFamily="2" charset="0"/>
              </a:rPr>
              <a:t>for more.</a:t>
            </a:r>
          </a:p>
          <a:p>
            <a:pPr>
              <a:lnSpc>
                <a:spcPct val="110000"/>
              </a:lnSpc>
            </a:pPr>
            <a:endParaRPr lang="en-US" sz="1800" dirty="0"/>
          </a:p>
        </p:txBody>
      </p:sp>
      <p:pic>
        <p:nvPicPr>
          <p:cNvPr id="6" name="Picture 10" descr="Logo, icon&#10;&#10;Description automatically generated">
            <a:extLst>
              <a:ext uri="{FF2B5EF4-FFF2-40B4-BE49-F238E27FC236}">
                <a16:creationId xmlns:a16="http://schemas.microsoft.com/office/drawing/2014/main" id="{226E4F19-62E6-4E68-A517-46C589C8F115}"/>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594" t="4571" r="5811" b="6028"/>
          <a:stretch/>
        </p:blipFill>
        <p:spPr>
          <a:xfrm>
            <a:off x="10537025" y="606937"/>
            <a:ext cx="880314" cy="878400"/>
          </a:xfrm>
          <a:prstGeom prst="rect">
            <a:avLst/>
          </a:prstGeom>
          <a:solidFill>
            <a:schemeClr val="bg2"/>
          </a:solidFill>
        </p:spPr>
      </p:pic>
      <p:pic>
        <p:nvPicPr>
          <p:cNvPr id="8" name="Image 7">
            <a:extLst>
              <a:ext uri="{FF2B5EF4-FFF2-40B4-BE49-F238E27FC236}">
                <a16:creationId xmlns:a16="http://schemas.microsoft.com/office/drawing/2014/main" id="{FA9F1422-3976-C66C-07D5-58CD82718786}"/>
              </a:ext>
            </a:extLst>
          </p:cNvPr>
          <p:cNvPicPr>
            <a:picLocks noChangeAspect="1"/>
          </p:cNvPicPr>
          <p:nvPr/>
        </p:nvPicPr>
        <p:blipFill>
          <a:blip r:embed="rId6"/>
          <a:stretch>
            <a:fillRect/>
          </a:stretch>
        </p:blipFill>
        <p:spPr>
          <a:xfrm>
            <a:off x="11369311" y="6061361"/>
            <a:ext cx="457200" cy="457200"/>
          </a:xfrm>
          <a:prstGeom prst="rect">
            <a:avLst/>
          </a:prstGeom>
        </p:spPr>
      </p:pic>
      <p:pic>
        <p:nvPicPr>
          <p:cNvPr id="5" name="1.5">
            <a:hlinkClick r:id="" action="ppaction://media"/>
            <a:extLst>
              <a:ext uri="{FF2B5EF4-FFF2-40B4-BE49-F238E27FC236}">
                <a16:creationId xmlns:a16="http://schemas.microsoft.com/office/drawing/2014/main" id="{E783F3E9-A42D-C525-FE47-388D2354D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085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5900">
        <p159:morph option="byObject"/>
      </p:transition>
    </mc:Choice>
    <mc:Fallback xmlns="">
      <p:transition spd="slow" advTm="5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A3B874-760C-1F27-1F29-D9088007E1D0}"/>
              </a:ext>
            </a:extLst>
          </p:cNvPr>
          <p:cNvSpPr/>
          <p:nvPr/>
        </p:nvSpPr>
        <p:spPr>
          <a:xfrm>
            <a:off x="436984" y="289638"/>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D8E34E3-C175-DEEB-840D-92F1228EBACE}"/>
              </a:ext>
            </a:extLst>
          </p:cNvPr>
          <p:cNvSpPr>
            <a:spLocks noGrp="1"/>
          </p:cNvSpPr>
          <p:nvPr>
            <p:ph type="title"/>
          </p:nvPr>
        </p:nvSpPr>
        <p:spPr>
          <a:xfrm>
            <a:off x="909695" y="528074"/>
            <a:ext cx="10988311" cy="803008"/>
          </a:xfrm>
        </p:spPr>
        <p:txBody>
          <a:bodyPr>
            <a:normAutofit/>
          </a:bodyPr>
          <a:lstStyle/>
          <a:p>
            <a:pPr marL="0" marR="0" lvl="0" indent="0" algn="l" defTabSz="914400" rtl="0" eaLnBrk="1" fontAlgn="base" latinLnBrk="0" hangingPunct="1">
              <a:lnSpc>
                <a:spcPct val="110000"/>
              </a:lnSpc>
              <a:spcBef>
                <a:spcPts val="1000"/>
              </a:spcBef>
              <a:spcAft>
                <a:spcPts val="800"/>
              </a:spcAft>
              <a:buClrTx/>
              <a:buSzTx/>
              <a:buFont typeface="Arial" panose="020B0604020202020204" pitchFamily="34" charset="0"/>
              <a:buNone/>
              <a:tabLst/>
              <a:defRPr/>
            </a:pPr>
            <a:r>
              <a:rPr lang="en-US" sz="4000" b="1" dirty="0">
                <a:solidFill>
                  <a:schemeClr val="bg1"/>
                </a:solidFill>
                <a:latin typeface="Raleway" pitchFamily="2" charset="77"/>
              </a:rPr>
              <a:t>Insights from business practice</a:t>
            </a:r>
          </a:p>
        </p:txBody>
      </p:sp>
      <p:sp>
        <p:nvSpPr>
          <p:cNvPr id="3" name="Content Placeholder 2">
            <a:extLst>
              <a:ext uri="{FF2B5EF4-FFF2-40B4-BE49-F238E27FC236}">
                <a16:creationId xmlns:a16="http://schemas.microsoft.com/office/drawing/2014/main" id="{B8DD3A6D-2342-DFA7-EE69-868F019CBB2B}"/>
              </a:ext>
            </a:extLst>
          </p:cNvPr>
          <p:cNvSpPr>
            <a:spLocks noGrp="1"/>
          </p:cNvSpPr>
          <p:nvPr>
            <p:ph idx="1"/>
          </p:nvPr>
        </p:nvSpPr>
        <p:spPr>
          <a:xfrm>
            <a:off x="909695" y="2400390"/>
            <a:ext cx="10515600" cy="4045832"/>
          </a:xfrm>
        </p:spPr>
        <p:txBody>
          <a:bodyPr>
            <a:normAutofit/>
          </a:bodyPr>
          <a:lstStyle/>
          <a:p>
            <a:pPr fontAlgn="base"/>
            <a:r>
              <a:rPr lang="en-US" sz="2400" b="0" i="0" dirty="0">
                <a:solidFill>
                  <a:schemeClr val="bg1"/>
                </a:solidFill>
                <a:effectLst/>
                <a:latin typeface="Raleway" pitchFamily="2" charset="0"/>
              </a:rPr>
              <a:t>Policy commitments can </a:t>
            </a:r>
            <a:r>
              <a:rPr lang="en-US" sz="2400" b="1" i="0" dirty="0">
                <a:solidFill>
                  <a:schemeClr val="accent2">
                    <a:lumMod val="40000"/>
                    <a:lumOff val="60000"/>
                  </a:schemeClr>
                </a:solidFill>
                <a:effectLst/>
                <a:latin typeface="Raleway" pitchFamily="2" charset="0"/>
              </a:rPr>
              <a:t>help position a company on human rights</a:t>
            </a:r>
            <a:r>
              <a:rPr lang="en-US" sz="2400" b="0" i="0" dirty="0">
                <a:solidFill>
                  <a:schemeClr val="bg1"/>
                </a:solidFill>
                <a:effectLst/>
                <a:latin typeface="Raleway" pitchFamily="2" charset="0"/>
              </a:rPr>
              <a:t>.</a:t>
            </a:r>
          </a:p>
          <a:p>
            <a:pPr fontAlgn="base"/>
            <a:r>
              <a:rPr lang="en-US" sz="2400" dirty="0">
                <a:solidFill>
                  <a:schemeClr val="bg1"/>
                </a:solidFill>
                <a:latin typeface="Raleway" pitchFamily="2" charset="0"/>
              </a:rPr>
              <a:t>Statements of a company’s policy commitment </a:t>
            </a:r>
            <a:r>
              <a:rPr lang="en-US" sz="2400" b="1" dirty="0">
                <a:solidFill>
                  <a:schemeClr val="accent2">
                    <a:lumMod val="40000"/>
                    <a:lumOff val="60000"/>
                  </a:schemeClr>
                </a:solidFill>
                <a:latin typeface="Raleway" pitchFamily="2" charset="0"/>
              </a:rPr>
              <a:t>can take different forms</a:t>
            </a:r>
            <a:r>
              <a:rPr lang="en-US" sz="2400" dirty="0">
                <a:solidFill>
                  <a:schemeClr val="bg1"/>
                </a:solidFill>
                <a:latin typeface="Raleway" pitchFamily="2" charset="0"/>
              </a:rPr>
              <a:t>.</a:t>
            </a:r>
          </a:p>
          <a:p>
            <a:pPr fontAlgn="base"/>
            <a:r>
              <a:rPr lang="en-US" sz="2400" b="0" i="0" dirty="0">
                <a:solidFill>
                  <a:schemeClr val="bg1"/>
                </a:solidFill>
                <a:effectLst/>
                <a:latin typeface="Raleway" pitchFamily="2" charset="0"/>
              </a:rPr>
              <a:t>Building </a:t>
            </a:r>
            <a:r>
              <a:rPr lang="en-US" sz="2400" b="1" dirty="0">
                <a:solidFill>
                  <a:schemeClr val="accent2">
                    <a:lumMod val="40000"/>
                    <a:lumOff val="60000"/>
                  </a:schemeClr>
                </a:solidFill>
                <a:latin typeface="Raleway" pitchFamily="2" charset="0"/>
              </a:rPr>
              <a:t>support</a:t>
            </a:r>
            <a:r>
              <a:rPr lang="en-US" sz="2400" b="0" i="0" dirty="0">
                <a:solidFill>
                  <a:schemeClr val="bg1"/>
                </a:solidFill>
                <a:effectLst/>
                <a:latin typeface="Raleway" pitchFamily="2" charset="0"/>
              </a:rPr>
              <a:t> and </a:t>
            </a:r>
            <a:r>
              <a:rPr lang="en-US" sz="2400" b="1" i="0" dirty="0">
                <a:solidFill>
                  <a:schemeClr val="accent2">
                    <a:lumMod val="40000"/>
                    <a:lumOff val="60000"/>
                  </a:schemeClr>
                </a:solidFill>
                <a:effectLst/>
                <a:latin typeface="Raleway" pitchFamily="2" charset="0"/>
              </a:rPr>
              <a:t>confidence</a:t>
            </a:r>
            <a:r>
              <a:rPr lang="en-US" sz="2400" b="0" i="0" dirty="0">
                <a:solidFill>
                  <a:schemeClr val="bg1"/>
                </a:solidFill>
                <a:effectLst/>
                <a:latin typeface="Raleway" pitchFamily="2" charset="0"/>
              </a:rPr>
              <a:t> amongst leaders, lawyers and other colleagues is critical.</a:t>
            </a:r>
          </a:p>
          <a:p>
            <a:pPr fontAlgn="base"/>
            <a:r>
              <a:rPr lang="en-US" sz="2400" dirty="0">
                <a:solidFill>
                  <a:schemeClr val="bg1"/>
                </a:solidFill>
                <a:latin typeface="Raleway" pitchFamily="2" charset="0"/>
              </a:rPr>
              <a:t>The process to develop a policy commitment can be </a:t>
            </a:r>
            <a:r>
              <a:rPr lang="en-US" sz="2400" b="1" dirty="0">
                <a:solidFill>
                  <a:schemeClr val="accent2">
                    <a:lumMod val="40000"/>
                    <a:lumOff val="60000"/>
                  </a:schemeClr>
                </a:solidFill>
                <a:latin typeface="Raleway" pitchFamily="2" charset="0"/>
              </a:rPr>
              <a:t>as valuable as the end product</a:t>
            </a:r>
            <a:r>
              <a:rPr lang="en-US" sz="2400" dirty="0">
                <a:solidFill>
                  <a:schemeClr val="bg1"/>
                </a:solidFill>
                <a:latin typeface="Raleway" pitchFamily="2" charset="0"/>
              </a:rPr>
              <a:t>. </a:t>
            </a:r>
          </a:p>
          <a:p>
            <a:pPr fontAlgn="base"/>
            <a:r>
              <a:rPr lang="en-US" sz="2400" b="0" i="0" dirty="0">
                <a:solidFill>
                  <a:schemeClr val="bg1"/>
                </a:solidFill>
                <a:effectLst/>
                <a:latin typeface="Raleway" pitchFamily="2" charset="0"/>
              </a:rPr>
              <a:t>It can be helpful to </a:t>
            </a:r>
            <a:r>
              <a:rPr lang="en-US" sz="2400" b="1" i="0" dirty="0">
                <a:solidFill>
                  <a:schemeClr val="accent2">
                    <a:lumMod val="40000"/>
                    <a:lumOff val="60000"/>
                  </a:schemeClr>
                </a:solidFill>
                <a:effectLst/>
                <a:latin typeface="Raleway" pitchFamily="2" charset="0"/>
              </a:rPr>
              <a:t>refresh</a:t>
            </a:r>
            <a:r>
              <a:rPr lang="en-US" sz="2400" b="0" i="0" dirty="0">
                <a:solidFill>
                  <a:schemeClr val="bg1"/>
                </a:solidFill>
                <a:effectLst/>
                <a:latin typeface="Raleway" pitchFamily="2" charset="0"/>
              </a:rPr>
              <a:t> a policy commitment periodically.</a:t>
            </a:r>
          </a:p>
          <a:p>
            <a:pPr fontAlgn="base"/>
            <a:r>
              <a:rPr lang="en-US" sz="2400" dirty="0">
                <a:solidFill>
                  <a:schemeClr val="bg1"/>
                </a:solidFill>
                <a:latin typeface="Raleway" pitchFamily="2" charset="0"/>
              </a:rPr>
              <a:t>It’s important to </a:t>
            </a:r>
            <a:r>
              <a:rPr lang="en-US" sz="2400" b="1" dirty="0">
                <a:solidFill>
                  <a:schemeClr val="accent2">
                    <a:lumMod val="40000"/>
                    <a:lumOff val="60000"/>
                  </a:schemeClr>
                </a:solidFill>
                <a:latin typeface="Raleway" pitchFamily="2" charset="0"/>
              </a:rPr>
              <a:t>proactively communicate </a:t>
            </a:r>
            <a:r>
              <a:rPr lang="en-US" sz="2400" dirty="0">
                <a:solidFill>
                  <a:schemeClr val="bg1"/>
                </a:solidFill>
                <a:latin typeface="Raleway" pitchFamily="2" charset="0"/>
              </a:rPr>
              <a:t>and </a:t>
            </a:r>
            <a:r>
              <a:rPr lang="en-US" sz="2400" b="1" dirty="0">
                <a:solidFill>
                  <a:schemeClr val="accent2">
                    <a:lumMod val="40000"/>
                    <a:lumOff val="60000"/>
                  </a:schemeClr>
                </a:solidFill>
                <a:latin typeface="Raleway" pitchFamily="2" charset="0"/>
              </a:rPr>
              <a:t>embed</a:t>
            </a:r>
            <a:r>
              <a:rPr lang="en-US" sz="2400" dirty="0">
                <a:solidFill>
                  <a:schemeClr val="bg1"/>
                </a:solidFill>
                <a:latin typeface="Raleway" pitchFamily="2" charset="0"/>
              </a:rPr>
              <a:t> a policy commitment.</a:t>
            </a:r>
            <a:endParaRPr lang="en-US" sz="2400" b="0" i="0" dirty="0">
              <a:solidFill>
                <a:schemeClr val="bg1"/>
              </a:solidFill>
              <a:effectLst/>
              <a:latin typeface="Raleway" pitchFamily="2" charset="0"/>
            </a:endParaRPr>
          </a:p>
        </p:txBody>
      </p:sp>
      <p:sp>
        <p:nvSpPr>
          <p:cNvPr id="5" name="ZoneTexte 4">
            <a:extLst>
              <a:ext uri="{FF2B5EF4-FFF2-40B4-BE49-F238E27FC236}">
                <a16:creationId xmlns:a16="http://schemas.microsoft.com/office/drawing/2014/main" id="{0B814EC7-9F22-53D4-0459-AD703F2D91E5}"/>
              </a:ext>
            </a:extLst>
          </p:cNvPr>
          <p:cNvSpPr txBox="1"/>
          <p:nvPr/>
        </p:nvSpPr>
        <p:spPr>
          <a:xfrm>
            <a:off x="909695" y="1429065"/>
            <a:ext cx="10515600" cy="738664"/>
          </a:xfrm>
          <a:prstGeom prst="rect">
            <a:avLst/>
          </a:prstGeom>
          <a:noFill/>
        </p:spPr>
        <p:txBody>
          <a:bodyPr wrap="square" rtlCol="0">
            <a:spAutoFit/>
          </a:bodyPr>
          <a:lstStyle/>
          <a:p>
            <a:r>
              <a:rPr lang="en-GB" sz="1400" cap="all" spc="200" dirty="0">
                <a:solidFill>
                  <a:prstClr val="white"/>
                </a:solidFill>
                <a:latin typeface="Raleway" panose="020B0503030101060003" pitchFamily="34" charset="0"/>
              </a:rPr>
              <a:t>GBI companies have been learning what works, and what doesn’t and sharing their insights to help improve business practice. Here is a summary of some of our findings on POLICY </a:t>
            </a:r>
            <a:r>
              <a:rPr lang="en-GB" sz="1400" cap="all" spc="200" dirty="0" err="1">
                <a:solidFill>
                  <a:prstClr val="white"/>
                </a:solidFill>
                <a:latin typeface="Raleway" panose="020B0503030101060003" pitchFamily="34" charset="0"/>
              </a:rPr>
              <a:t>COMMItMENTs</a:t>
            </a:r>
            <a:r>
              <a:rPr lang="en-GB" sz="1400" cap="all" spc="200" dirty="0">
                <a:solidFill>
                  <a:prstClr val="white"/>
                </a:solidFill>
                <a:latin typeface="Raleway" panose="020B0503030101060003" pitchFamily="34" charset="0"/>
              </a:rPr>
              <a:t>. </a:t>
            </a:r>
            <a:endParaRPr lang="fr-FR" sz="1400" b="1" dirty="0">
              <a:solidFill>
                <a:schemeClr val="bg1"/>
              </a:solidFill>
            </a:endParaRPr>
          </a:p>
        </p:txBody>
      </p:sp>
      <p:pic>
        <p:nvPicPr>
          <p:cNvPr id="7" name="Image 6">
            <a:extLst>
              <a:ext uri="{FF2B5EF4-FFF2-40B4-BE49-F238E27FC236}">
                <a16:creationId xmlns:a16="http://schemas.microsoft.com/office/drawing/2014/main" id="{BCA7D0A1-15B7-F346-CF5B-048C85D0C65D}"/>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6" name="1.6">
            <a:hlinkClick r:id="" action="ppaction://media"/>
            <a:extLst>
              <a:ext uri="{FF2B5EF4-FFF2-40B4-BE49-F238E27FC236}">
                <a16:creationId xmlns:a16="http://schemas.microsoft.com/office/drawing/2014/main" id="{57822187-59CD-18AE-13CA-1779DF719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1236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216">
        <p159:morph option="byObject"/>
      </p:transition>
    </mc:Choice>
    <mc:Fallback xmlns="">
      <p:transition spd="slow" advTm="62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AA96-93D0-F94D-1851-0357FB22772D}"/>
              </a:ext>
            </a:extLst>
          </p:cNvPr>
          <p:cNvSpPr/>
          <p:nvPr/>
        </p:nvSpPr>
        <p:spPr>
          <a:xfrm>
            <a:off x="445949" y="259117"/>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692341BC-FAC0-61BE-A393-41269C8CAE23}"/>
              </a:ext>
            </a:extLst>
          </p:cNvPr>
          <p:cNvSpPr>
            <a:spLocks noGrp="1"/>
          </p:cNvSpPr>
          <p:nvPr>
            <p:ph type="title"/>
          </p:nvPr>
        </p:nvSpPr>
        <p:spPr>
          <a:xfrm>
            <a:off x="909695" y="629137"/>
            <a:ext cx="10515600" cy="1325563"/>
          </a:xfrm>
        </p:spPr>
        <p:txBody>
          <a:bodyPr>
            <a:normAutofit/>
          </a:bodyPr>
          <a:lstStyle/>
          <a:p>
            <a:r>
              <a:rPr lang="en-US" sz="4000" b="1" dirty="0">
                <a:solidFill>
                  <a:schemeClr val="bg1"/>
                </a:solidFill>
                <a:latin typeface="Raleway" pitchFamily="2" charset="77"/>
              </a:rPr>
              <a:t>Policy commitments can help position a company on human rights</a:t>
            </a:r>
          </a:p>
        </p:txBody>
      </p:sp>
      <p:sp>
        <p:nvSpPr>
          <p:cNvPr id="3" name="Content Placeholder 2">
            <a:extLst>
              <a:ext uri="{FF2B5EF4-FFF2-40B4-BE49-F238E27FC236}">
                <a16:creationId xmlns:a16="http://schemas.microsoft.com/office/drawing/2014/main" id="{18170B5A-B86D-CF6E-7047-8B6874B9BC5A}"/>
              </a:ext>
            </a:extLst>
          </p:cNvPr>
          <p:cNvSpPr>
            <a:spLocks noGrp="1"/>
          </p:cNvSpPr>
          <p:nvPr>
            <p:ph idx="1"/>
          </p:nvPr>
        </p:nvSpPr>
        <p:spPr>
          <a:xfrm>
            <a:off x="787216" y="2009531"/>
            <a:ext cx="10515600" cy="4351338"/>
          </a:xfrm>
        </p:spPr>
        <p:txBody>
          <a:bodyPr>
            <a:normAutofit fontScale="25000" lnSpcReduction="20000"/>
          </a:bodyPr>
          <a:lstStyle/>
          <a:p>
            <a:pPr fontAlgn="base">
              <a:lnSpc>
                <a:spcPct val="120000"/>
              </a:lnSpc>
            </a:pPr>
            <a:r>
              <a:rPr lang="en-US" sz="6400" b="1" i="0" dirty="0">
                <a:solidFill>
                  <a:schemeClr val="accent2">
                    <a:lumMod val="40000"/>
                    <a:lumOff val="60000"/>
                  </a:schemeClr>
                </a:solidFill>
                <a:effectLst/>
                <a:latin typeface="Raleway" pitchFamily="2" charset="0"/>
              </a:rPr>
              <a:t>Policy commitments can position the company externally on human rights. </a:t>
            </a:r>
            <a:br>
              <a:rPr lang="en-US" sz="6400" b="0" i="0" dirty="0">
                <a:solidFill>
                  <a:schemeClr val="bg1"/>
                </a:solidFill>
                <a:effectLst/>
                <a:latin typeface="Raleway" pitchFamily="2" charset="0"/>
              </a:rPr>
            </a:br>
            <a:br>
              <a:rPr lang="en-US" sz="6400" b="0" i="0" dirty="0">
                <a:solidFill>
                  <a:schemeClr val="bg1"/>
                </a:solidFill>
                <a:effectLst/>
                <a:latin typeface="Raleway" pitchFamily="2" charset="0"/>
              </a:rPr>
            </a:br>
            <a:r>
              <a:rPr lang="en-US" sz="6400" b="0" i="0" dirty="0">
                <a:solidFill>
                  <a:schemeClr val="bg1"/>
                </a:solidFill>
                <a:effectLst/>
                <a:latin typeface="Raleway" pitchFamily="2" charset="0"/>
              </a:rPr>
              <a:t>They communicate the company’s commitment, its awareness of key challenges and salient risks, and its ambition to embed respect for human rights in its business activities and business relationships. They can also elevate the human rights discussion internally and establish a mandate to move ahead.</a:t>
            </a:r>
          </a:p>
          <a:p>
            <a:pPr marL="0" indent="0" fontAlgn="base">
              <a:buNone/>
            </a:pPr>
            <a:endParaRPr lang="en-US" sz="6400" b="0" i="0" dirty="0">
              <a:solidFill>
                <a:schemeClr val="bg1"/>
              </a:solidFill>
              <a:effectLst/>
              <a:latin typeface="Raleway" pitchFamily="2" charset="0"/>
            </a:endParaRPr>
          </a:p>
          <a:p>
            <a:pPr fontAlgn="base">
              <a:lnSpc>
                <a:spcPct val="120000"/>
              </a:lnSpc>
            </a:pPr>
            <a:r>
              <a:rPr lang="en-US" sz="6400" b="1" i="0" dirty="0">
                <a:solidFill>
                  <a:schemeClr val="accent2">
                    <a:lumMod val="40000"/>
                    <a:lumOff val="60000"/>
                  </a:schemeClr>
                </a:solidFill>
                <a:effectLst/>
                <a:latin typeface="Raleway" pitchFamily="2" charset="0"/>
              </a:rPr>
              <a:t>A policy commitment can also be helpful when engaging with or responding to questions from customers, banks, governments and other stakeholders. </a:t>
            </a:r>
            <a:br>
              <a:rPr lang="en-US" sz="6400" b="0" i="0" dirty="0">
                <a:solidFill>
                  <a:schemeClr val="bg1"/>
                </a:solidFill>
                <a:effectLst/>
                <a:latin typeface="Raleway" pitchFamily="2" charset="0"/>
              </a:rPr>
            </a:br>
            <a:br>
              <a:rPr lang="en-US" sz="6400" b="0" i="0" dirty="0">
                <a:solidFill>
                  <a:schemeClr val="bg1"/>
                </a:solidFill>
                <a:effectLst/>
                <a:latin typeface="Raleway" pitchFamily="2" charset="0"/>
              </a:rPr>
            </a:br>
            <a:r>
              <a:rPr lang="en-US" sz="6400" b="0" i="0" dirty="0">
                <a:solidFill>
                  <a:schemeClr val="bg1"/>
                </a:solidFill>
                <a:effectLst/>
                <a:latin typeface="Raleway" pitchFamily="2" charset="0"/>
              </a:rPr>
              <a:t>In addition to supporting consistent communications, the policy statement helps demonstrate the company’s commitment.</a:t>
            </a:r>
          </a:p>
          <a:p>
            <a:pPr fontAlgn="base">
              <a:lnSpc>
                <a:spcPct val="120000"/>
              </a:lnSpc>
            </a:pPr>
            <a:r>
              <a:rPr lang="en-US" sz="6400" b="0" i="0" dirty="0">
                <a:solidFill>
                  <a:schemeClr val="bg1"/>
                </a:solidFill>
                <a:effectLst/>
                <a:latin typeface="Raleway" pitchFamily="2" charset="0"/>
              </a:rPr>
              <a:t>However, it’s important to ensure follow-through on a policy commitment. A strong commitment that is not supported by concrete actions to identify and manage human rights challenges is unlikely to build stakeholders’ trust and confidence. </a:t>
            </a:r>
          </a:p>
          <a:p>
            <a:pPr marL="0" indent="0">
              <a:buNone/>
            </a:pPr>
            <a:endParaRPr lang="en-US" dirty="0">
              <a:solidFill>
                <a:schemeClr val="bg1"/>
              </a:solidFill>
            </a:endParaRPr>
          </a:p>
        </p:txBody>
      </p:sp>
      <p:pic>
        <p:nvPicPr>
          <p:cNvPr id="6" name="Image 5">
            <a:extLst>
              <a:ext uri="{FF2B5EF4-FFF2-40B4-BE49-F238E27FC236}">
                <a16:creationId xmlns:a16="http://schemas.microsoft.com/office/drawing/2014/main" id="{45C67D52-B8BA-764D-7470-DFBE91DCC09B}"/>
              </a:ext>
            </a:extLst>
          </p:cNvPr>
          <p:cNvPicPr>
            <a:picLocks noChangeAspect="1"/>
          </p:cNvPicPr>
          <p:nvPr/>
        </p:nvPicPr>
        <p:blipFill>
          <a:blip r:embed="rId4">
            <a:alphaModFix am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9748" y="5321031"/>
            <a:ext cx="474935" cy="415568"/>
          </a:xfrm>
          <a:prstGeom prst="rect">
            <a:avLst/>
          </a:prstGeom>
        </p:spPr>
      </p:pic>
      <p:pic>
        <p:nvPicPr>
          <p:cNvPr id="5" name="Image 6">
            <a:extLst>
              <a:ext uri="{FF2B5EF4-FFF2-40B4-BE49-F238E27FC236}">
                <a16:creationId xmlns:a16="http://schemas.microsoft.com/office/drawing/2014/main" id="{531E0675-5C41-B643-F1E7-586B1D033C0D}"/>
              </a:ext>
            </a:extLst>
          </p:cNvPr>
          <p:cNvPicPr>
            <a:picLocks noChangeAspect="1"/>
          </p:cNvPicPr>
          <p:nvPr/>
        </p:nvPicPr>
        <p:blipFill>
          <a:blip r:embed="rId6"/>
          <a:stretch>
            <a:fillRect/>
          </a:stretch>
        </p:blipFill>
        <p:spPr>
          <a:xfrm>
            <a:off x="11196695" y="5891039"/>
            <a:ext cx="457200" cy="457200"/>
          </a:xfrm>
          <a:prstGeom prst="rect">
            <a:avLst/>
          </a:prstGeom>
        </p:spPr>
      </p:pic>
      <p:pic>
        <p:nvPicPr>
          <p:cNvPr id="8" name="1.7">
            <a:hlinkClick r:id="" action="ppaction://media"/>
            <a:extLst>
              <a:ext uri="{FF2B5EF4-FFF2-40B4-BE49-F238E27FC236}">
                <a16:creationId xmlns:a16="http://schemas.microsoft.com/office/drawing/2014/main" id="{8161F166-57E6-1BBA-4C7D-6776B825C6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38191913"/>
      </p:ext>
    </p:extLst>
  </p:cSld>
  <p:clrMapOvr>
    <a:masterClrMapping/>
  </p:clrMapOvr>
  <mc:AlternateContent xmlns:mc="http://schemas.openxmlformats.org/markup-compatibility/2006" xmlns:p14="http://schemas.microsoft.com/office/powerpoint/2010/main">
    <mc:Choice Requires="p14">
      <p:transition spd="slow" p14:dur="2000" advTm="68160"/>
    </mc:Choice>
    <mc:Fallback xmlns="">
      <p:transition spd="slow" advTm="6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CBA848-ED0D-8000-1C88-C9BB3F8BEF85}"/>
              </a:ext>
            </a:extLst>
          </p:cNvPr>
          <p:cNvSpPr/>
          <p:nvPr/>
        </p:nvSpPr>
        <p:spPr>
          <a:xfrm>
            <a:off x="488319" y="336291"/>
            <a:ext cx="11461022" cy="6156584"/>
          </a:xfrm>
          <a:prstGeom prst="rect">
            <a:avLst/>
          </a:prstGeom>
          <a:solidFill>
            <a:sysClr val="windowText" lastClr="000000">
              <a:alpha val="72000"/>
            </a:sysClr>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7A7AA8AF-09E7-6129-6092-A1A9853BBED7}"/>
              </a:ext>
            </a:extLst>
          </p:cNvPr>
          <p:cNvSpPr>
            <a:spLocks noGrp="1"/>
          </p:cNvSpPr>
          <p:nvPr>
            <p:ph type="title"/>
          </p:nvPr>
        </p:nvSpPr>
        <p:spPr>
          <a:xfrm>
            <a:off x="961030" y="677596"/>
            <a:ext cx="10515600" cy="1325563"/>
          </a:xfrm>
        </p:spPr>
        <p:txBody>
          <a:bodyPr>
            <a:normAutofit/>
          </a:bodyPr>
          <a:lstStyle/>
          <a:p>
            <a:r>
              <a:rPr lang="en-US" sz="4000" b="1" dirty="0">
                <a:solidFill>
                  <a:schemeClr val="bg1"/>
                </a:solidFill>
                <a:latin typeface="Raleway" pitchFamily="2" charset="77"/>
              </a:rPr>
              <a:t>Statements of a company’s policy commitment can take different forms</a:t>
            </a:r>
          </a:p>
        </p:txBody>
      </p:sp>
      <p:sp>
        <p:nvSpPr>
          <p:cNvPr id="3" name="Content Placeholder 2">
            <a:extLst>
              <a:ext uri="{FF2B5EF4-FFF2-40B4-BE49-F238E27FC236}">
                <a16:creationId xmlns:a16="http://schemas.microsoft.com/office/drawing/2014/main" id="{DF971937-CB51-C093-3C93-665ED538F02B}"/>
              </a:ext>
            </a:extLst>
          </p:cNvPr>
          <p:cNvSpPr>
            <a:spLocks noGrp="1"/>
          </p:cNvSpPr>
          <p:nvPr>
            <p:ph idx="1"/>
          </p:nvPr>
        </p:nvSpPr>
        <p:spPr>
          <a:xfrm>
            <a:off x="838200" y="2141537"/>
            <a:ext cx="10515600" cy="4351338"/>
          </a:xfrm>
        </p:spPr>
        <p:txBody>
          <a:bodyPr>
            <a:normAutofit fontScale="62500" lnSpcReduction="20000"/>
          </a:bodyPr>
          <a:lstStyle/>
          <a:p>
            <a:pPr algn="l" fontAlgn="base">
              <a:lnSpc>
                <a:spcPct val="120000"/>
              </a:lnSpc>
            </a:pPr>
            <a:r>
              <a:rPr lang="en-US" b="0" i="0" dirty="0">
                <a:solidFill>
                  <a:schemeClr val="bg1"/>
                </a:solidFill>
                <a:effectLst/>
                <a:latin typeface="Raleway" pitchFamily="2" charset="0"/>
              </a:rPr>
              <a:t>There’s no one right way to make a statement of policy commitment.</a:t>
            </a:r>
          </a:p>
          <a:p>
            <a:pPr algn="l" fontAlgn="base">
              <a:lnSpc>
                <a:spcPct val="120000"/>
              </a:lnSpc>
            </a:pPr>
            <a:r>
              <a:rPr lang="en-US" b="0" i="0" dirty="0">
                <a:solidFill>
                  <a:schemeClr val="bg1"/>
                </a:solidFill>
                <a:effectLst/>
                <a:latin typeface="Raleway" pitchFamily="2" charset="0"/>
              </a:rPr>
              <a:t>Some companies introduce a </a:t>
            </a:r>
            <a:r>
              <a:rPr lang="en-US" b="1" i="0" dirty="0">
                <a:solidFill>
                  <a:schemeClr val="accent2">
                    <a:lumMod val="40000"/>
                    <a:lumOff val="60000"/>
                  </a:schemeClr>
                </a:solidFill>
                <a:effectLst/>
                <a:latin typeface="Raleway" pitchFamily="2" charset="0"/>
              </a:rPr>
              <a:t>formal human rights policy</a:t>
            </a:r>
            <a:r>
              <a:rPr lang="en-US" b="0" i="0" dirty="0">
                <a:solidFill>
                  <a:schemeClr val="bg1"/>
                </a:solidFill>
                <a:effectLst/>
                <a:latin typeface="Raleway" pitchFamily="2" charset="0"/>
              </a:rPr>
              <a:t>. Some make a human rights </a:t>
            </a:r>
            <a:r>
              <a:rPr lang="en-US" b="1" i="0" dirty="0">
                <a:solidFill>
                  <a:schemeClr val="accent2">
                    <a:lumMod val="40000"/>
                    <a:lumOff val="60000"/>
                  </a:schemeClr>
                </a:solidFill>
                <a:effectLst/>
                <a:latin typeface="Raleway" pitchFamily="2" charset="0"/>
              </a:rPr>
              <a:t>statement</a:t>
            </a:r>
            <a:r>
              <a:rPr lang="en-US" b="0" i="0" dirty="0">
                <a:solidFill>
                  <a:schemeClr val="bg1"/>
                </a:solidFill>
                <a:effectLst/>
                <a:latin typeface="Raleway" pitchFamily="2" charset="0"/>
              </a:rPr>
              <a:t> that expresses the company’s commitment to meeting its </a:t>
            </a:r>
            <a:r>
              <a:rPr lang="en-US" b="1" i="0" dirty="0">
                <a:solidFill>
                  <a:schemeClr val="accent2">
                    <a:lumMod val="40000"/>
                    <a:lumOff val="60000"/>
                  </a:schemeClr>
                </a:solidFill>
                <a:effectLst/>
                <a:latin typeface="Raleway" pitchFamily="2" charset="0"/>
              </a:rPr>
              <a:t>responsibility to respect human rights</a:t>
            </a:r>
            <a:r>
              <a:rPr lang="en-US" b="0" i="0" dirty="0">
                <a:solidFill>
                  <a:schemeClr val="bg1"/>
                </a:solidFill>
                <a:effectLst/>
                <a:latin typeface="Raleway" pitchFamily="2" charset="0"/>
              </a:rPr>
              <a:t>. Others embed the company’s commitment in its </a:t>
            </a:r>
            <a:r>
              <a:rPr lang="en-US" b="1" i="0" dirty="0">
                <a:solidFill>
                  <a:schemeClr val="accent2">
                    <a:lumMod val="40000"/>
                    <a:lumOff val="60000"/>
                  </a:schemeClr>
                </a:solidFill>
                <a:effectLst/>
                <a:latin typeface="Raleway" pitchFamily="2" charset="0"/>
              </a:rPr>
              <a:t>code of conduct</a:t>
            </a:r>
            <a:r>
              <a:rPr lang="en-US" b="0" i="0" dirty="0">
                <a:solidFill>
                  <a:schemeClr val="bg1"/>
                </a:solidFill>
                <a:effectLst/>
                <a:latin typeface="Raleway" pitchFamily="2" charset="0"/>
              </a:rPr>
              <a:t>.</a:t>
            </a:r>
          </a:p>
          <a:p>
            <a:pPr algn="l" fontAlgn="base">
              <a:lnSpc>
                <a:spcPct val="120000"/>
              </a:lnSpc>
            </a:pPr>
            <a:r>
              <a:rPr lang="en-US" b="0" i="0" dirty="0">
                <a:solidFill>
                  <a:schemeClr val="bg1"/>
                </a:solidFill>
                <a:effectLst/>
                <a:latin typeface="Raleway" pitchFamily="2" charset="0"/>
              </a:rPr>
              <a:t>What matters is that the statement of commitment is effective in communicating the company’s seriousness about this work – and that it sets the company’s ambitions for this work. This can vary with a company’s culture and structure. In some companies, the code of conduct is the primary reference point for business conduct, and this may be the most powerful way to express and begin to embed respect for human rights. In other companies, formal policies may be more important. For some, a separate statement can help focus attention on human rights issues. In others, a consolidated responsible business policy may be more effective.</a:t>
            </a:r>
          </a:p>
          <a:p>
            <a:pPr algn="l" fontAlgn="base">
              <a:lnSpc>
                <a:spcPct val="120000"/>
              </a:lnSpc>
            </a:pPr>
            <a:r>
              <a:rPr lang="en-US" b="0" i="0" dirty="0">
                <a:solidFill>
                  <a:schemeClr val="bg1"/>
                </a:solidFill>
                <a:effectLst/>
                <a:latin typeface="Raleway" pitchFamily="2" charset="0"/>
              </a:rPr>
              <a:t>Pragmatism can also be a key consideration. It may be helpful to begin with a simple human rights statement, then ‘upgrade’ this to a more comprehensive or formal policy commitment over time.</a:t>
            </a:r>
          </a:p>
        </p:txBody>
      </p:sp>
      <p:pic>
        <p:nvPicPr>
          <p:cNvPr id="6" name="Image 6">
            <a:extLst>
              <a:ext uri="{FF2B5EF4-FFF2-40B4-BE49-F238E27FC236}">
                <a16:creationId xmlns:a16="http://schemas.microsoft.com/office/drawing/2014/main" id="{AEE1FE73-0C0D-5836-DAC8-20B863A71637}"/>
              </a:ext>
            </a:extLst>
          </p:cNvPr>
          <p:cNvPicPr>
            <a:picLocks noChangeAspect="1"/>
          </p:cNvPicPr>
          <p:nvPr/>
        </p:nvPicPr>
        <p:blipFill>
          <a:blip r:embed="rId4"/>
          <a:stretch>
            <a:fillRect/>
          </a:stretch>
        </p:blipFill>
        <p:spPr>
          <a:xfrm>
            <a:off x="11196695" y="5891039"/>
            <a:ext cx="457200" cy="457200"/>
          </a:xfrm>
          <a:prstGeom prst="rect">
            <a:avLst/>
          </a:prstGeom>
        </p:spPr>
      </p:pic>
      <p:pic>
        <p:nvPicPr>
          <p:cNvPr id="7" name="1.8">
            <a:hlinkClick r:id="" action="ppaction://media"/>
            <a:extLst>
              <a:ext uri="{FF2B5EF4-FFF2-40B4-BE49-F238E27FC236}">
                <a16:creationId xmlns:a16="http://schemas.microsoft.com/office/drawing/2014/main" id="{967BB555-927F-7DD4-EBA0-3F24233E30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92249853"/>
      </p:ext>
    </p:extLst>
  </p:cSld>
  <p:clrMapOvr>
    <a:masterClrMapping/>
  </p:clrMapOvr>
  <mc:AlternateContent xmlns:mc="http://schemas.openxmlformats.org/markup-compatibility/2006" xmlns:p14="http://schemas.microsoft.com/office/powerpoint/2010/main">
    <mc:Choice Requires="p14">
      <p:transition spd="slow" p14:dur="2000" advTm="85320"/>
    </mc:Choice>
    <mc:Fallback xmlns="">
      <p:transition spd="slow" advTm="8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2938</TotalTime>
  <Words>2039</Words>
  <Application>Microsoft Office PowerPoint</Application>
  <PresentationFormat>Widescreen</PresentationFormat>
  <Paragraphs>81</Paragraphs>
  <Slides>16</Slides>
  <Notes>3</Notes>
  <HiddenSlides>0</HiddenSlides>
  <MMClips>18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Calibri</vt:lpstr>
      <vt:lpstr>Calibri Light</vt:lpstr>
      <vt:lpstr>Gill Sans MT</vt:lpstr>
      <vt:lpstr>Raleway</vt:lpstr>
      <vt:lpstr>Times New Roman</vt:lpstr>
      <vt:lpstr>Walbaum Display</vt:lpstr>
      <vt:lpstr>Office Theme</vt:lpstr>
      <vt:lpstr>Custom Design</vt:lpstr>
      <vt:lpstr>3DFloatVTI</vt:lpstr>
      <vt:lpstr>BUSINESS &amp; HUMAN RIGHTS 101 – LEARNING RESOURCE CEE&amp;CA Summer Academy on Business and Human Rights 2024</vt:lpstr>
      <vt:lpstr>Module 2.1</vt:lpstr>
      <vt:lpstr>Direction and roadmaps</vt:lpstr>
      <vt:lpstr>Making a policy commitment</vt:lpstr>
      <vt:lpstr>What does making a policy commitment look like in practice?</vt:lpstr>
      <vt:lpstr>What do the UNGPs say about policy commitments?</vt:lpstr>
      <vt:lpstr>Insights from business practice</vt:lpstr>
      <vt:lpstr>Policy commitments can help position a company on human rights</vt:lpstr>
      <vt:lpstr>Statements of a company’s policy commitment can take different forms</vt:lpstr>
      <vt:lpstr>Building buy-in and confidence, amongst leaders, lawyers and other colleagues is critical</vt:lpstr>
      <vt:lpstr>The process to develop a policy commitment can be as valuable as the end-product</vt:lpstr>
      <vt:lpstr>It can be helpful to refresh a policy commitment periodically</vt:lpstr>
      <vt:lpstr>Its important to proactively communicate and embed a policy commitment</vt:lpstr>
      <vt:lpstr>Strengthening commitment to respect human rights</vt:lpstr>
      <vt:lpstr>Strengthening commitment to respect human rights</vt:lpstr>
      <vt:lpstr>BUSINESS &amp; HUMAN RIGHTS 101 – LEARNING RESOURCE CEE&amp;CA Summer Academy on Business and Human Rights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Areias</dc:creator>
  <cp:lastModifiedBy>Jo Reyes</cp:lastModifiedBy>
  <cp:revision>41</cp:revision>
  <dcterms:created xsi:type="dcterms:W3CDTF">2022-07-12T13:30:42Z</dcterms:created>
  <dcterms:modified xsi:type="dcterms:W3CDTF">2024-07-17T11:16:42Z</dcterms:modified>
</cp:coreProperties>
</file>