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385" r:id="rId3"/>
    <p:sldId id="402" r:id="rId4"/>
    <p:sldId id="403" r:id="rId5"/>
    <p:sldId id="404" r:id="rId6"/>
    <p:sldId id="406" r:id="rId7"/>
    <p:sldId id="405" r:id="rId8"/>
    <p:sldId id="409" r:id="rId9"/>
    <p:sldId id="407" r:id="rId10"/>
    <p:sldId id="4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45" autoAdjust="0"/>
    <p:restoredTop sz="94660"/>
  </p:normalViewPr>
  <p:slideViewPr>
    <p:cSldViewPr snapToGrid="0">
      <p:cViewPr varScale="1">
        <p:scale>
          <a:sx n="79" d="100"/>
          <a:sy n="79" d="100"/>
        </p:scale>
        <p:origin x="38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80684-6B10-4FC7-964F-6911B2F28B16}" type="datetimeFigureOut">
              <a:rPr lang="en-GB" smtClean="0"/>
              <a:t>01/08/2024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A97DA-BFF3-4B6C-9A3C-77AFBA992A42}" type="slidenum">
              <a:rPr lang="en-GB" smtClean="0"/>
              <a:t>‹#›</a:t>
            </a:fld>
            <a:endParaRPr lang="en-GB"/>
          </a:p>
        </p:txBody>
      </p:sp>
    </p:spTree>
    <p:extLst>
      <p:ext uri="{BB962C8B-B14F-4D97-AF65-F5344CB8AC3E}">
        <p14:creationId xmlns:p14="http://schemas.microsoft.com/office/powerpoint/2010/main" val="221763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22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1946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60864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111725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38001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85263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657799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2108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03113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65005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1501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70753586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74622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50133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3250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2055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84590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419506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5.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vimeo.com/290523001" TargetMode="External"/><Relationship Id="rId3" Type="http://schemas.microsoft.com/office/2007/relationships/media" Target="../media/media3.mp3"/><Relationship Id="rId7" Type="http://schemas.microsoft.com/office/2007/relationships/hdphoto" Target="../media/hdphoto1.wdp"/><Relationship Id="rId12" Type="http://schemas.openxmlformats.org/officeDocument/2006/relationships/hyperlink" Target="https://vimeo.com/329143832" TargetMode="External"/><Relationship Id="rId2" Type="http://schemas.openxmlformats.org/officeDocument/2006/relationships/video" Target="https://player.vimeo.com/video/290523001?h=ddbdbca2a0&amp;app_id=122963" TargetMode="External"/><Relationship Id="rId1" Type="http://schemas.openxmlformats.org/officeDocument/2006/relationships/video" Target="https://player.vimeo.com/video/329143832?h=3e5a6f7d64&amp;app_id=122963" TargetMode="External"/><Relationship Id="rId6" Type="http://schemas.openxmlformats.org/officeDocument/2006/relationships/image" Target="../media/image3.png"/><Relationship Id="rId11" Type="http://schemas.openxmlformats.org/officeDocument/2006/relationships/image" Target="../media/image5.svg"/><Relationship Id="rId5" Type="http://schemas.openxmlformats.org/officeDocument/2006/relationships/slideLayout" Target="../slideLayouts/slideLayout14.xml"/><Relationship Id="rId10" Type="http://schemas.openxmlformats.org/officeDocument/2006/relationships/image" Target="../media/image4.png"/><Relationship Id="rId4" Type="http://schemas.openxmlformats.org/officeDocument/2006/relationships/audio" Target="../media/media3.mp3"/><Relationship Id="rId9" Type="http://schemas.openxmlformats.org/officeDocument/2006/relationships/image" Target="../media/image7.jpe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5.sv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s://vimeo.com/329144104" TargetMode="External"/><Relationship Id="rId3" Type="http://schemas.microsoft.com/office/2007/relationships/media" Target="../media/media5.mp3"/><Relationship Id="rId7" Type="http://schemas.microsoft.com/office/2007/relationships/hdphoto" Target="../media/hdphoto1.wdp"/><Relationship Id="rId12" Type="http://schemas.openxmlformats.org/officeDocument/2006/relationships/hyperlink" Target="https://vimeo.com/290522740" TargetMode="External"/><Relationship Id="rId2" Type="http://schemas.openxmlformats.org/officeDocument/2006/relationships/video" Target="https://player.vimeo.com/video/329144104?h=107d845527&amp;app_id=122963" TargetMode="External"/><Relationship Id="rId1" Type="http://schemas.openxmlformats.org/officeDocument/2006/relationships/video" Target="https://player.vimeo.com/video/290522740?h=c70f0dfee8&amp;app_id=122963" TargetMode="External"/><Relationship Id="rId6" Type="http://schemas.openxmlformats.org/officeDocument/2006/relationships/image" Target="../media/image3.png"/><Relationship Id="rId11" Type="http://schemas.openxmlformats.org/officeDocument/2006/relationships/image" Target="../media/image5.svg"/><Relationship Id="rId5" Type="http://schemas.openxmlformats.org/officeDocument/2006/relationships/slideLayout" Target="../slideLayouts/slideLayout14.xml"/><Relationship Id="rId10" Type="http://schemas.openxmlformats.org/officeDocument/2006/relationships/image" Target="../media/image4.png"/><Relationship Id="rId4" Type="http://schemas.openxmlformats.org/officeDocument/2006/relationships/audio" Target="../media/media5.mp3"/><Relationship Id="rId9" Type="http://schemas.openxmlformats.org/officeDocument/2006/relationships/image" Target="../media/image9.jpe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9.xml"/><Relationship Id="rId7" Type="http://schemas.openxmlformats.org/officeDocument/2006/relationships/image" Target="../media/image5.sv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5.svg"/><Relationship Id="rId12" Type="http://schemas.openxmlformats.org/officeDocument/2006/relationships/hyperlink" Target="https://gbihr.org/updates/Effective_downstream_HRDD_Key_questions_for_companies" TargetMode="Externa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11"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hyperlink" Target="https://podcasts.apple.com/us/podcast/episode-2-getting-serious-about-downstream-due-diligence/id1679373225?i=1000606511739&amp;ign-itscg=30200&amp;ign-itsct=podcast_box_player"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hyperlink" Target="https://gbihr.org/business-practice-portal/identifying-human-rights-impacts" TargetMode="External"/><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5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9" name="Oval 5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0" name="Oval 5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2" name="Freeform: Shape 5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3" name="Freeform: Shape 5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4" name="Oval 5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5" name="Oval 6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76" name="Rectangle 6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3" name="Picture Placeholder 12" descr="Logo&#10;&#10;Description automatically generated">
            <a:extLst>
              <a:ext uri="{FF2B5EF4-FFF2-40B4-BE49-F238E27FC236}">
                <a16:creationId xmlns:a16="http://schemas.microsoft.com/office/drawing/2014/main" id="{738AC809-F0A2-4B49-8BBA-AD65703D9EBC}"/>
              </a:ext>
            </a:extLst>
          </p:cNvPr>
          <p:cNvPicPr>
            <a:picLocks noGrp="1" noChangeAspect="1"/>
          </p:cNvPicPr>
          <p:nvPr>
            <p:ph type="pic" sz="quarter" idx="13"/>
          </p:nvPr>
        </p:nvPicPr>
        <p:blipFill rotWithShape="1">
          <a:blip r:embed="rId5"/>
          <a:srcRect l="5334" r="-1"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7" name="Rectangle 6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5598" y="180458"/>
            <a:ext cx="11535122" cy="984885"/>
          </a:xfrm>
        </p:spPr>
        <p:txBody>
          <a:bodyPr vert="horz" wrap="square" lIns="0" tIns="0" rIns="0" bIns="0" rtlCol="0" anchor="ctr" anchorCtr="0">
            <a:normAutofit fontScale="90000"/>
          </a:bodyPr>
          <a:lstStyle/>
          <a:p>
            <a:r>
              <a:rPr lang="en-US" sz="3700" dirty="0">
                <a:latin typeface="Raleway" panose="020B0503030101060003" pitchFamily="34" charset="0"/>
              </a:rPr>
              <a:t>BUSINESS &amp; HUMAN RIGHTS 101 – LEARNING RESOURCE</a:t>
            </a:r>
            <a:br>
              <a:rPr lang="en-US" sz="3700" dirty="0">
                <a:latin typeface="Raleway" panose="020B0503030101060003" pitchFamily="34" charset="0"/>
              </a:rPr>
            </a:br>
            <a:r>
              <a:rPr lang="en-US" sz="2400" dirty="0">
                <a:latin typeface="Raleway" panose="020B0503030101060003" pitchFamily="34" charset="0"/>
              </a:rPr>
              <a:t>CEE&amp;CA Summer Academy on Business and Human Rights 2024</a:t>
            </a:r>
            <a:endParaRPr lang="en-US" sz="3700" dirty="0">
              <a:latin typeface="Raleway" panose="020B0503030101060003"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34612" y="5330979"/>
            <a:ext cx="6123397" cy="984885"/>
          </a:xfrm>
        </p:spPr>
        <p:txBody>
          <a:bodyPr vert="horz" wrap="square" lIns="0" tIns="0" rIns="0" bIns="0" rtlCol="0" anchor="ctr">
            <a:normAutofit/>
          </a:bodyPr>
          <a:lstStyle/>
          <a:p>
            <a:pPr marL="0" indent="0">
              <a:lnSpc>
                <a:spcPct val="100000"/>
              </a:lnSpc>
            </a:pPr>
            <a:r>
              <a:rPr lang="en-US" sz="2200" dirty="0">
                <a:solidFill>
                  <a:srgbClr val="006092">
                    <a:alpha val="60000"/>
                  </a:srgbClr>
                </a:solidFill>
              </a:rPr>
              <a:t>The Global Business Initiative on Human Rights</a:t>
            </a:r>
          </a:p>
        </p:txBody>
      </p:sp>
      <p:sp>
        <p:nvSpPr>
          <p:cNvPr id="67" name="Rectangle 6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6" name="5">
            <a:hlinkClick r:id="" action="ppaction://media"/>
            <a:extLst>
              <a:ext uri="{FF2B5EF4-FFF2-40B4-BE49-F238E27FC236}">
                <a16:creationId xmlns:a16="http://schemas.microsoft.com/office/drawing/2014/main" id="{84BBB8C4-0FF5-4920-ACED-F503980026A7}"/>
              </a:ext>
            </a:extLst>
          </p:cNvPr>
          <p:cNvPicPr>
            <a:picLocks noChangeAspect="1"/>
          </p:cNvPicPr>
          <p:nvPr>
            <a:audioFile r:link="rId1"/>
            <p:extLst>
              <p:ext uri="{DAA4B4D4-6D71-4841-9C94-3DE7FCFB9230}">
                <p14:media xmlns:p14="http://schemas.microsoft.com/office/powerpoint/2010/main" r:embed="rId2">
                  <p14:trim st="2100" end="10059"/>
                  <p14:fade in="1250" out="1250"/>
                </p14:media>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5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9" name="Oval 5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0" name="Oval 5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2" name="Freeform: Shape 5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3" name="Freeform: Shape 5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4" name="Oval 5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5" name="Oval 6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76" name="Rectangle 6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3" name="Picture Placeholder 12" descr="Logo&#10;&#10;Description automatically generated">
            <a:extLst>
              <a:ext uri="{FF2B5EF4-FFF2-40B4-BE49-F238E27FC236}">
                <a16:creationId xmlns:a16="http://schemas.microsoft.com/office/drawing/2014/main" id="{738AC809-F0A2-4B49-8BBA-AD65703D9EBC}"/>
              </a:ext>
            </a:extLst>
          </p:cNvPr>
          <p:cNvPicPr>
            <a:picLocks noGrp="1" noChangeAspect="1"/>
          </p:cNvPicPr>
          <p:nvPr>
            <p:ph type="pic" sz="quarter" idx="13"/>
          </p:nvPr>
        </p:nvPicPr>
        <p:blipFill rotWithShape="1">
          <a:blip r:embed="rId5"/>
          <a:srcRect l="5334" r="-1"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7" name="Rectangle 6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5598" y="180458"/>
            <a:ext cx="11535122" cy="984885"/>
          </a:xfrm>
        </p:spPr>
        <p:txBody>
          <a:bodyPr vert="horz" wrap="square" lIns="0" tIns="0" rIns="0" bIns="0" rtlCol="0" anchor="ctr" anchorCtr="0">
            <a:normAutofit fontScale="90000"/>
          </a:bodyPr>
          <a:lstStyle/>
          <a:p>
            <a:r>
              <a:rPr lang="en-US" sz="3700" dirty="0">
                <a:latin typeface="Raleway" panose="020B0503030101060003" pitchFamily="34" charset="0"/>
              </a:rPr>
              <a:t>BUSINESS &amp; HUMAN RIGHTS 101 – LEARNING RESOURCE</a:t>
            </a:r>
            <a:br>
              <a:rPr lang="en-US" sz="3700" dirty="0">
                <a:latin typeface="Raleway" panose="020B0503030101060003" pitchFamily="34" charset="0"/>
              </a:rPr>
            </a:br>
            <a:r>
              <a:rPr lang="en-US" sz="2400" dirty="0">
                <a:latin typeface="Raleway" panose="020B0503030101060003" pitchFamily="34" charset="0"/>
              </a:rPr>
              <a:t>CEE&amp;CA Summer Academy on Business and Human </a:t>
            </a:r>
            <a:r>
              <a:rPr lang="en-US" sz="2400">
                <a:latin typeface="Raleway" panose="020B0503030101060003" pitchFamily="34" charset="0"/>
              </a:rPr>
              <a:t>Rights 2024</a:t>
            </a:r>
            <a:endParaRPr lang="en-US" sz="3700" dirty="0">
              <a:latin typeface="Raleway" panose="020B0503030101060003"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34612" y="5330979"/>
            <a:ext cx="6123397" cy="984885"/>
          </a:xfrm>
        </p:spPr>
        <p:txBody>
          <a:bodyPr vert="horz" wrap="square" lIns="0" tIns="0" rIns="0" bIns="0" rtlCol="0" anchor="ctr">
            <a:normAutofit/>
          </a:bodyPr>
          <a:lstStyle/>
          <a:p>
            <a:pPr marL="0" indent="0">
              <a:lnSpc>
                <a:spcPct val="100000"/>
              </a:lnSpc>
            </a:pPr>
            <a:r>
              <a:rPr lang="en-US" sz="2200" dirty="0">
                <a:solidFill>
                  <a:srgbClr val="006092">
                    <a:alpha val="60000"/>
                  </a:srgbClr>
                </a:solidFill>
              </a:rPr>
              <a:t>The Global Business Initiative on Human Rights</a:t>
            </a:r>
          </a:p>
        </p:txBody>
      </p:sp>
      <p:sp>
        <p:nvSpPr>
          <p:cNvPr id="67" name="Rectangle 6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6" name="5">
            <a:hlinkClick r:id="" action="ppaction://media"/>
            <a:extLst>
              <a:ext uri="{FF2B5EF4-FFF2-40B4-BE49-F238E27FC236}">
                <a16:creationId xmlns:a16="http://schemas.microsoft.com/office/drawing/2014/main" id="{84BBB8C4-0FF5-4920-ACED-F503980026A7}"/>
              </a:ext>
            </a:extLst>
          </p:cNvPr>
          <p:cNvPicPr>
            <a:picLocks noChangeAspect="1"/>
          </p:cNvPicPr>
          <p:nvPr>
            <a:audioFile r:link="rId1"/>
            <p:extLst>
              <p:ext uri="{DAA4B4D4-6D71-4841-9C94-3DE7FCFB9230}">
                <p14:media xmlns:p14="http://schemas.microsoft.com/office/powerpoint/2010/main" r:embed="rId2">
                  <p14:trim st="2100" end="10059"/>
                  <p14:fade in="1250" out="1250"/>
                </p14:media>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075935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wall&#10;&#10;Description automatically generated">
            <a:extLst>
              <a:ext uri="{FF2B5EF4-FFF2-40B4-BE49-F238E27FC236}">
                <a16:creationId xmlns:a16="http://schemas.microsoft.com/office/drawing/2014/main" id="{7E2155FE-3E7A-8CC2-EED2-283E461DB33A}"/>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4194" b="4194"/>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908F961-618E-8B62-7195-0B62F39628DD}"/>
              </a:ext>
            </a:extLst>
          </p:cNvPr>
          <p:cNvSpPr/>
          <p:nvPr/>
        </p:nvSpPr>
        <p:spPr>
          <a:xfrm>
            <a:off x="308535" y="1589835"/>
            <a:ext cx="6004651" cy="3202867"/>
          </a:xfrm>
          <a:prstGeom prst="rect">
            <a:avLst/>
          </a:prstGeom>
          <a:solidFill>
            <a:schemeClr val="bg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59422" y="1257760"/>
            <a:ext cx="6369234" cy="1518499"/>
          </a:xfrm>
        </p:spPr>
        <p:txBody>
          <a:bodyPr vert="horz" wrap="square" lIns="0" tIns="0" rIns="0" bIns="0" rtlCol="0" anchor="b" anchorCtr="0">
            <a:normAutofit/>
          </a:bodyPr>
          <a:lstStyle/>
          <a:p>
            <a:pPr>
              <a:lnSpc>
                <a:spcPct val="100000"/>
              </a:lnSpc>
              <a:spcBef>
                <a:spcPts val="0"/>
              </a:spcBef>
              <a:spcAft>
                <a:spcPts val="0"/>
              </a:spcAft>
            </a:pPr>
            <a:r>
              <a:rPr lang="en-GB" sz="6600" b="1" dirty="0">
                <a:latin typeface="Raleway" panose="020B0503030101060003" pitchFamily="34" charset="0"/>
                <a:ea typeface="Times New Roman" panose="02020603050405020304" pitchFamily="18" charset="0"/>
                <a:cs typeface="Arial" panose="020B0604020202020204" pitchFamily="34" charset="0"/>
              </a:rPr>
              <a:t>Module 2.2</a:t>
            </a:r>
            <a:endParaRPr lang="en-GB" sz="6600" dirty="0">
              <a:latin typeface="Times New Roman" panose="02020603050405020304" pitchFamily="18" charset="0"/>
              <a:ea typeface="Times New Roman" panose="02020603050405020304" pitchFamily="18" charset="0"/>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59422" y="3002948"/>
            <a:ext cx="5437187" cy="2265216"/>
          </a:xfrm>
        </p:spPr>
        <p:txBody>
          <a:bodyPr vert="horz" wrap="square" lIns="0" tIns="0" rIns="0" bIns="0" rtlCol="0">
            <a:normAutofit/>
          </a:bodyPr>
          <a:lstStyle/>
          <a:p>
            <a:pPr marL="0" indent="0">
              <a:lnSpc>
                <a:spcPct val="100000"/>
              </a:lnSpc>
              <a:spcBef>
                <a:spcPts val="0"/>
              </a:spcBef>
              <a:spcAft>
                <a:spcPts val="0"/>
              </a:spcAft>
            </a:pPr>
            <a:r>
              <a:rPr lang="en-GB" sz="4100" b="1" dirty="0">
                <a:solidFill>
                  <a:schemeClr val="tx1"/>
                </a:solidFill>
                <a:latin typeface="Raleway" panose="020B0503030101060003" pitchFamily="34" charset="0"/>
                <a:ea typeface="Times New Roman" panose="02020603050405020304" pitchFamily="18" charset="0"/>
                <a:cs typeface="Arial" panose="020B0604020202020204" pitchFamily="34" charset="0"/>
              </a:rPr>
              <a:t>SOME FIRST STEPS:</a:t>
            </a:r>
            <a:br>
              <a:rPr lang="en-GB" sz="4100" b="1" dirty="0">
                <a:solidFill>
                  <a:schemeClr val="tx1"/>
                </a:solidFill>
                <a:latin typeface="Raleway" panose="020B0503030101060003" pitchFamily="34" charset="0"/>
                <a:ea typeface="Times New Roman" panose="02020603050405020304" pitchFamily="18" charset="0"/>
                <a:cs typeface="Arial" panose="020B0604020202020204" pitchFamily="34" charset="0"/>
              </a:rPr>
            </a:br>
            <a:r>
              <a:rPr lang="en-GB" sz="4000" b="1" dirty="0">
                <a:solidFill>
                  <a:srgbClr val="CCE8DA"/>
                </a:solidFill>
                <a:latin typeface="Raleway" panose="020B0503030101060003" pitchFamily="34" charset="0"/>
                <a:ea typeface="Times New Roman" panose="02020603050405020304" pitchFamily="18" charset="0"/>
                <a:cs typeface="Arial" panose="020B0604020202020204" pitchFamily="34" charset="0"/>
              </a:rPr>
              <a:t>Identifying impacts</a:t>
            </a:r>
          </a:p>
          <a:p>
            <a:pPr marL="0" indent="0">
              <a:lnSpc>
                <a:spcPct val="100000"/>
              </a:lnSpc>
            </a:pPr>
            <a:endParaRPr lang="en-US" kern="1200" dirty="0">
              <a:latin typeface="+mn-lt"/>
              <a:ea typeface="+mn-ea"/>
              <a:cs typeface="+mn-cs"/>
            </a:endParaRPr>
          </a:p>
        </p:txBody>
      </p:sp>
      <p:pic>
        <p:nvPicPr>
          <p:cNvPr id="2" name="Graphic 1" descr="End with solid fill">
            <a:extLst>
              <a:ext uri="{FF2B5EF4-FFF2-40B4-BE49-F238E27FC236}">
                <a16:creationId xmlns:a16="http://schemas.microsoft.com/office/drawing/2014/main" id="{6DD95A39-BFC6-1489-F8E0-9C681C244B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Tree>
    <p:extLst>
      <p:ext uri="{BB962C8B-B14F-4D97-AF65-F5344CB8AC3E}">
        <p14:creationId xmlns:p14="http://schemas.microsoft.com/office/powerpoint/2010/main" val="2255132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011">
        <p159:morph option="byObject"/>
      </p:transition>
    </mc:Choice>
    <mc:Fallback xmlns="">
      <p:transition spd="slow" advTm="1401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all&#10;&#10;Description automatically generated">
            <a:extLst>
              <a:ext uri="{FF2B5EF4-FFF2-40B4-BE49-F238E27FC236}">
                <a16:creationId xmlns:a16="http://schemas.microsoft.com/office/drawing/2014/main" id="{C6F5A346-B337-F011-6DB6-E4AAFEF65EB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4548" t="14905" r="17091" b="22467"/>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bg1">
              <a:alpha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625965" y="682434"/>
            <a:ext cx="11015172" cy="1442506"/>
          </a:xfrm>
        </p:spPr>
        <p:txBody>
          <a:bodyPr/>
          <a:lstStyle/>
          <a:p>
            <a:r>
              <a:rPr lang="en-GB" sz="4000" b="1" i="0" dirty="0">
                <a:effectLst/>
                <a:latin typeface="Raleway" panose="020B0503030101060003" pitchFamily="34" charset="0"/>
              </a:rPr>
              <a:t>Getting to know your company's human rights risks</a:t>
            </a:r>
            <a:br>
              <a:rPr lang="en-GB" sz="4000" b="1" i="0" dirty="0">
                <a:effectLst/>
                <a:latin typeface="Raleway" panose="020B0503030101060003" pitchFamily="34" charset="0"/>
              </a:rPr>
            </a:br>
            <a:endParaRPr lang="en-GB" sz="4000" b="1" dirty="0">
              <a:latin typeface="Raleway" panose="020B0503030101060003" pitchFamily="34" charset="0"/>
            </a:endParaRPr>
          </a:p>
        </p:txBody>
      </p:sp>
      <p:sp>
        <p:nvSpPr>
          <p:cNvPr id="3" name="Text Placeholder 2">
            <a:extLst>
              <a:ext uri="{FF2B5EF4-FFF2-40B4-BE49-F238E27FC236}">
                <a16:creationId xmlns:a16="http://schemas.microsoft.com/office/drawing/2014/main" id="{15265CB3-0C81-4185-A1E7-C965BC8E9A4D}"/>
              </a:ext>
            </a:extLst>
          </p:cNvPr>
          <p:cNvSpPr>
            <a:spLocks noGrp="1"/>
          </p:cNvSpPr>
          <p:nvPr>
            <p:ph type="body" idx="1"/>
          </p:nvPr>
        </p:nvSpPr>
        <p:spPr>
          <a:xfrm>
            <a:off x="625965" y="2008034"/>
            <a:ext cx="10451119" cy="535354"/>
          </a:xfrm>
        </p:spPr>
        <p:txBody>
          <a:bodyPr/>
          <a:lstStyle/>
          <a:p>
            <a:pPr algn="l" fontAlgn="base"/>
            <a:r>
              <a:rPr lang="en-GB" sz="1400" b="1" i="0" dirty="0">
                <a:solidFill>
                  <a:srgbClr val="CCE8DA"/>
                </a:solidFill>
                <a:effectLst/>
                <a:latin typeface="Raleway" panose="020B0503030101060003" pitchFamily="34" charset="0"/>
              </a:rPr>
              <a:t>Companies today are expected to </a:t>
            </a:r>
            <a:r>
              <a:rPr lang="en-GB" sz="1600" b="1" i="0" u="sng" dirty="0">
                <a:solidFill>
                  <a:srgbClr val="CCE8DA"/>
                </a:solidFill>
                <a:effectLst/>
                <a:latin typeface="Raleway" panose="020B0503030101060003" pitchFamily="34" charset="0"/>
              </a:rPr>
              <a:t>know and show</a:t>
            </a:r>
            <a:r>
              <a:rPr lang="en-GB" sz="1400" b="1" i="0" dirty="0">
                <a:solidFill>
                  <a:srgbClr val="CCE8DA"/>
                </a:solidFill>
                <a:effectLst/>
                <a:latin typeface="Raleway" panose="020B0503030101060003" pitchFamily="34" charset="0"/>
              </a:rPr>
              <a:t> that they respect human rights in their business activities and business relationships. But how do you start?</a:t>
            </a: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723858" y="2851065"/>
            <a:ext cx="9575631" cy="3324501"/>
          </a:xfrm>
        </p:spPr>
        <p:txBody>
          <a:bodyPr/>
          <a:lstStyle/>
          <a:p>
            <a:pPr algn="l" fontAlgn="base"/>
            <a:r>
              <a:rPr lang="en-GB" sz="1600" b="0" i="0" dirty="0">
                <a:solidFill>
                  <a:schemeClr val="tx1"/>
                </a:solidFill>
                <a:effectLst/>
                <a:latin typeface="Raleway" panose="020B0503030101060003" pitchFamily="34" charset="0"/>
              </a:rPr>
              <a:t>Processes to </a:t>
            </a:r>
            <a:r>
              <a:rPr lang="en-GB" sz="1800" b="1" i="0" dirty="0">
                <a:solidFill>
                  <a:srgbClr val="CCE8DA"/>
                </a:solidFill>
                <a:effectLst/>
                <a:latin typeface="Raleway" panose="020B0503030101060003" pitchFamily="34" charset="0"/>
              </a:rPr>
              <a:t>identify</a:t>
            </a:r>
            <a:r>
              <a:rPr lang="en-GB" sz="1800" b="0" i="0" dirty="0">
                <a:solidFill>
                  <a:srgbClr val="CCE8DA"/>
                </a:solidFill>
                <a:effectLst/>
                <a:latin typeface="Raleway" panose="020B0503030101060003" pitchFamily="34" charset="0"/>
              </a:rPr>
              <a:t> </a:t>
            </a:r>
            <a:r>
              <a:rPr lang="en-GB" sz="1600" b="0" i="0" dirty="0">
                <a:solidFill>
                  <a:schemeClr val="tx1"/>
                </a:solidFill>
                <a:effectLst/>
                <a:latin typeface="Raleway" panose="020B0503030101060003" pitchFamily="34" charset="0"/>
              </a:rPr>
              <a:t>and </a:t>
            </a:r>
            <a:r>
              <a:rPr lang="en-GB" sz="1800" b="1" i="0" dirty="0">
                <a:solidFill>
                  <a:srgbClr val="CCE8DA"/>
                </a:solidFill>
                <a:effectLst/>
                <a:latin typeface="Raleway" panose="020B0503030101060003" pitchFamily="34" charset="0"/>
              </a:rPr>
              <a:t>understand</a:t>
            </a:r>
            <a:r>
              <a:rPr lang="en-GB" sz="1600" b="0" i="0" dirty="0">
                <a:solidFill>
                  <a:schemeClr val="tx1"/>
                </a:solidFill>
                <a:effectLst/>
                <a:latin typeface="Raleway" panose="020B0503030101060003" pitchFamily="34" charset="0"/>
              </a:rPr>
              <a:t> impacts are key to doing this. They’re a core part of the ‘know’ in ‘know and show’. And mandatory regulation continues to increase requirements. </a:t>
            </a:r>
          </a:p>
          <a:p>
            <a:pPr algn="l" fontAlgn="base"/>
            <a:r>
              <a:rPr lang="en-GB" sz="1600" b="0" i="0" dirty="0">
                <a:solidFill>
                  <a:schemeClr val="tx1"/>
                </a:solidFill>
                <a:effectLst/>
                <a:latin typeface="Raleway" panose="020B0503030101060003" pitchFamily="34" charset="0"/>
              </a:rPr>
              <a:t>Implementing these processes can be easier said than done. </a:t>
            </a:r>
            <a:r>
              <a:rPr lang="en-GB" sz="1800" b="1" i="0" dirty="0">
                <a:solidFill>
                  <a:srgbClr val="CCE8DA"/>
                </a:solidFill>
                <a:effectLst/>
                <a:latin typeface="Raleway" panose="020B0503030101060003" pitchFamily="34" charset="0"/>
              </a:rPr>
              <a:t>Companies can impact virtually any human right</a:t>
            </a:r>
            <a:r>
              <a:rPr lang="en-GB" sz="1600" b="0" i="0" dirty="0">
                <a:solidFill>
                  <a:schemeClr val="tx1"/>
                </a:solidFill>
                <a:effectLst/>
                <a:latin typeface="Raleway" panose="020B0503030101060003" pitchFamily="34" charset="0"/>
              </a:rPr>
              <a:t> – from workplace rights to health and safety issues, discrimination, privacy, security, cultural rights and more. And they can become involved in impacts through their own activities and their business relationships. For companies with a global value chain, the task can seem overwhelming. But it doesn’t have to be.</a:t>
            </a:r>
          </a:p>
          <a:p>
            <a:pPr algn="l" fontAlgn="base"/>
            <a:r>
              <a:rPr lang="en-GB" sz="1600" b="0" i="0" dirty="0">
                <a:solidFill>
                  <a:schemeClr val="tx1"/>
                </a:solidFill>
                <a:effectLst/>
                <a:latin typeface="Raleway" panose="020B0503030101060003" pitchFamily="34" charset="0"/>
              </a:rPr>
              <a:t>The key is to start somewhere, and then build on that. Done well, </a:t>
            </a:r>
            <a:r>
              <a:rPr lang="en-GB" sz="1800" b="1" i="0" dirty="0">
                <a:solidFill>
                  <a:srgbClr val="CCE8DA"/>
                </a:solidFill>
                <a:effectLst/>
                <a:latin typeface="Raleway" panose="020B0503030101060003" pitchFamily="34" charset="0"/>
              </a:rPr>
              <a:t>impact assessments</a:t>
            </a:r>
            <a:r>
              <a:rPr lang="en-GB" sz="1600" b="1" i="0" dirty="0">
                <a:solidFill>
                  <a:srgbClr val="0070C0"/>
                </a:solidFill>
                <a:effectLst/>
                <a:latin typeface="Raleway" panose="020B0503030101060003" pitchFamily="34" charset="0"/>
              </a:rPr>
              <a:t> </a:t>
            </a:r>
            <a:r>
              <a:rPr lang="en-GB" sz="1600" b="0" i="0" dirty="0">
                <a:solidFill>
                  <a:schemeClr val="tx1"/>
                </a:solidFill>
                <a:effectLst/>
                <a:latin typeface="Raleway" panose="020B0503030101060003" pitchFamily="34" charset="0"/>
              </a:rPr>
              <a:t>help you know what your company’s actual or potential human rights impacts are, so you can take steps </a:t>
            </a:r>
            <a:br>
              <a:rPr lang="en-GB" sz="1600" dirty="0">
                <a:solidFill>
                  <a:schemeClr val="tx1"/>
                </a:solidFill>
                <a:latin typeface="Raleway" panose="020B0503030101060003" pitchFamily="34" charset="0"/>
              </a:rPr>
            </a:br>
            <a:r>
              <a:rPr lang="en-GB" sz="1600" b="0" i="0" dirty="0">
                <a:solidFill>
                  <a:schemeClr val="tx1"/>
                </a:solidFill>
                <a:effectLst/>
                <a:latin typeface="Raleway" panose="020B0503030101060003" pitchFamily="34" charset="0"/>
              </a:rPr>
              <a:t>to address these. They can also help</a:t>
            </a:r>
            <a:r>
              <a:rPr lang="en-GB" sz="1600" b="1" i="0" dirty="0">
                <a:solidFill>
                  <a:srgbClr val="0070C0"/>
                </a:solidFill>
                <a:effectLst/>
                <a:latin typeface="Raleway" panose="020B0503030101060003" pitchFamily="34" charset="0"/>
              </a:rPr>
              <a:t> </a:t>
            </a:r>
            <a:r>
              <a:rPr lang="en-GB" sz="1800" b="1" i="0" dirty="0">
                <a:solidFill>
                  <a:srgbClr val="CCE8DA"/>
                </a:solidFill>
                <a:effectLst/>
                <a:latin typeface="Raleway" panose="020B0503030101060003" pitchFamily="34" charset="0"/>
              </a:rPr>
              <a:t>build trust and credibility with stakeholders</a:t>
            </a:r>
            <a:r>
              <a:rPr lang="en-GB" sz="1800" b="0" i="0" dirty="0">
                <a:solidFill>
                  <a:srgbClr val="CCE8DA"/>
                </a:solidFill>
                <a:effectLst/>
                <a:latin typeface="Raleway" panose="020B0503030101060003" pitchFamily="34" charset="0"/>
              </a:rPr>
              <a:t>.</a:t>
            </a:r>
            <a:endParaRPr lang="en-GB" sz="1600" b="0" i="0" dirty="0">
              <a:solidFill>
                <a:srgbClr val="CCE8DA"/>
              </a:solidFill>
              <a:effectLst/>
              <a:latin typeface="Raleway" panose="020B0503030101060003" pitchFamily="34"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9077" y="6039020"/>
            <a:ext cx="450000" cy="450000"/>
          </a:xfrm>
          <a:prstGeom prst="rect">
            <a:avLst/>
          </a:prstGeom>
        </p:spPr>
      </p:pic>
      <p:pic>
        <p:nvPicPr>
          <p:cNvPr id="5" name="Impact 1">
            <a:hlinkClick r:id="" action="ppaction://media"/>
            <a:extLst>
              <a:ext uri="{FF2B5EF4-FFF2-40B4-BE49-F238E27FC236}">
                <a16:creationId xmlns:a16="http://schemas.microsoft.com/office/drawing/2014/main" id="{4F747C87-1761-5215-9028-5CABE11DF80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37899" y="3517061"/>
            <a:ext cx="487363" cy="487363"/>
          </a:xfrm>
          <a:prstGeom prst="rect">
            <a:avLst/>
          </a:prstGeom>
        </p:spPr>
      </p:pic>
    </p:spTree>
    <p:extLst>
      <p:ext uri="{BB962C8B-B14F-4D97-AF65-F5344CB8AC3E}">
        <p14:creationId xmlns:p14="http://schemas.microsoft.com/office/powerpoint/2010/main" val="3928758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63">
        <p159:morph option="byObject"/>
      </p:transition>
    </mc:Choice>
    <mc:Fallback xmlns="">
      <p:transition spd="slow" advTm="74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wall&#10;&#10;Description automatically generated">
            <a:extLst>
              <a:ext uri="{FF2B5EF4-FFF2-40B4-BE49-F238E27FC236}">
                <a16:creationId xmlns:a16="http://schemas.microsoft.com/office/drawing/2014/main" id="{3777CC4E-5BF1-8C6C-1881-521B0F3752DD}"/>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14548" t="14905" r="17091" b="22467"/>
          <a:stretch/>
        </p:blipFill>
        <p:spPr>
          <a:xfrm>
            <a:off x="0" y="0"/>
            <a:ext cx="12271491" cy="6858001"/>
          </a:xfrm>
          <a:prstGeom prst="rect">
            <a:avLst/>
          </a:prstGeom>
        </p:spPr>
      </p:pic>
      <p:sp>
        <p:nvSpPr>
          <p:cNvPr id="11" name="Rectangle 10">
            <a:extLst>
              <a:ext uri="{FF2B5EF4-FFF2-40B4-BE49-F238E27FC236}">
                <a16:creationId xmlns:a16="http://schemas.microsoft.com/office/drawing/2014/main" id="{5A09C7DB-FE8B-018A-1430-5C190B097834}"/>
              </a:ext>
            </a:extLst>
          </p:cNvPr>
          <p:cNvSpPr/>
          <p:nvPr/>
        </p:nvSpPr>
        <p:spPr>
          <a:xfrm>
            <a:off x="0" y="490061"/>
            <a:ext cx="12271491" cy="1328238"/>
          </a:xfrm>
          <a:prstGeom prst="rect">
            <a:avLst/>
          </a:prstGeom>
          <a:solidFill>
            <a:schemeClr val="bg1">
              <a:alpha val="6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1731C733-C5AA-B3DA-3381-32BD53CFBCF0}"/>
              </a:ext>
            </a:extLst>
          </p:cNvPr>
          <p:cNvSpPr>
            <a:spLocks noGrp="1"/>
          </p:cNvSpPr>
          <p:nvPr>
            <p:ph type="title"/>
          </p:nvPr>
        </p:nvSpPr>
        <p:spPr/>
        <p:txBody>
          <a:bodyPr/>
          <a:lstStyle/>
          <a:p>
            <a:r>
              <a:rPr lang="en-GB" sz="3600" dirty="0">
                <a:solidFill>
                  <a:srgbClr val="CCE8DA"/>
                </a:solidFill>
                <a:latin typeface="Raleway  "/>
              </a:rPr>
              <a:t>Watch these two videos of company practitioners speaking about how they identify human rights risks</a:t>
            </a:r>
          </a:p>
        </p:txBody>
      </p:sp>
      <p:pic>
        <p:nvPicPr>
          <p:cNvPr id="8" name="Online Media 7">
            <a:hlinkClick r:id="" action="ppaction://media"/>
            <a:extLst>
              <a:ext uri="{FF2B5EF4-FFF2-40B4-BE49-F238E27FC236}">
                <a16:creationId xmlns:a16="http://schemas.microsoft.com/office/drawing/2014/main" id="{637DF7C1-E056-FFDA-4FC7-7E5486AAFBC2}"/>
              </a:ext>
            </a:extLst>
          </p:cNvPr>
          <p:cNvPicPr>
            <a:picLocks noGrp="1" noRot="1" noChangeAspect="1"/>
          </p:cNvPicPr>
          <p:nvPr>
            <p:ph sz="half" idx="1"/>
            <a:videoFile r:link="rId1"/>
          </p:nvPr>
        </p:nvPicPr>
        <p:blipFill>
          <a:blip r:embed="rId8"/>
          <a:stretch>
            <a:fillRect/>
          </a:stretch>
        </p:blipFill>
        <p:spPr>
          <a:xfrm>
            <a:off x="550863" y="2565400"/>
            <a:ext cx="5435600" cy="3057525"/>
          </a:xfrm>
          <a:prstGeom prst="rect">
            <a:avLst/>
          </a:prstGeom>
        </p:spPr>
      </p:pic>
      <p:pic>
        <p:nvPicPr>
          <p:cNvPr id="9" name="Online Media 8" title="How does Trafigura identify human rights risks and impacts-">
            <a:hlinkClick r:id="" action="ppaction://media"/>
            <a:extLst>
              <a:ext uri="{FF2B5EF4-FFF2-40B4-BE49-F238E27FC236}">
                <a16:creationId xmlns:a16="http://schemas.microsoft.com/office/drawing/2014/main" id="{2D608BEA-68DA-0ABF-C56C-4C63798F86EA}"/>
              </a:ext>
            </a:extLst>
          </p:cNvPr>
          <p:cNvPicPr>
            <a:picLocks noGrp="1" noRot="1" noChangeAspect="1"/>
          </p:cNvPicPr>
          <p:nvPr>
            <p:ph sz="half" idx="2"/>
            <a:videoFile r:link="rId2"/>
          </p:nvPr>
        </p:nvPicPr>
        <p:blipFill>
          <a:blip r:embed="rId9"/>
          <a:stretch>
            <a:fillRect/>
          </a:stretch>
        </p:blipFill>
        <p:spPr>
          <a:xfrm>
            <a:off x="6205538" y="2565400"/>
            <a:ext cx="5435600" cy="3057525"/>
          </a:xfrm>
          <a:prstGeom prst="rect">
            <a:avLst/>
          </a:prstGeom>
        </p:spPr>
      </p:pic>
      <p:pic>
        <p:nvPicPr>
          <p:cNvPr id="3" name="Graphic 2" descr="End with solid fill">
            <a:extLst>
              <a:ext uri="{FF2B5EF4-FFF2-40B4-BE49-F238E27FC236}">
                <a16:creationId xmlns:a16="http://schemas.microsoft.com/office/drawing/2014/main" id="{5416DB17-FD2E-B93D-35CE-904BBF884C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39077" y="6039020"/>
            <a:ext cx="450000" cy="450000"/>
          </a:xfrm>
          <a:prstGeom prst="rect">
            <a:avLst/>
          </a:prstGeom>
        </p:spPr>
      </p:pic>
      <p:sp>
        <p:nvSpPr>
          <p:cNvPr id="4" name="TextBox 3">
            <a:extLst>
              <a:ext uri="{FF2B5EF4-FFF2-40B4-BE49-F238E27FC236}">
                <a16:creationId xmlns:a16="http://schemas.microsoft.com/office/drawing/2014/main" id="{843D4703-B6AE-D201-6039-CA5EC1B06DC4}"/>
              </a:ext>
            </a:extLst>
          </p:cNvPr>
          <p:cNvSpPr txBox="1"/>
          <p:nvPr/>
        </p:nvSpPr>
        <p:spPr>
          <a:xfrm>
            <a:off x="550862" y="5725886"/>
            <a:ext cx="4053795" cy="369332"/>
          </a:xfrm>
          <a:prstGeom prst="rect">
            <a:avLst/>
          </a:prstGeom>
          <a:noFill/>
        </p:spPr>
        <p:txBody>
          <a:bodyPr wrap="square" rtlCol="0">
            <a:spAutoFit/>
          </a:bodyPr>
          <a:lstStyle/>
          <a:p>
            <a:r>
              <a:rPr lang="en-GB" dirty="0"/>
              <a:t>Play this video direct on Vimeo </a:t>
            </a:r>
            <a:r>
              <a:rPr lang="en-GB" dirty="0">
                <a:hlinkClick r:id="rId12">
                  <a:extLst>
                    <a:ext uri="{A12FA001-AC4F-418D-AE19-62706E023703}">
                      <ahyp:hlinkClr xmlns:ahyp="http://schemas.microsoft.com/office/drawing/2018/hyperlinkcolor" val="tx"/>
                    </a:ext>
                  </a:extLst>
                </a:hlinkClick>
              </a:rPr>
              <a:t>here</a:t>
            </a:r>
            <a:endParaRPr lang="en-GB" dirty="0"/>
          </a:p>
        </p:txBody>
      </p:sp>
      <p:sp>
        <p:nvSpPr>
          <p:cNvPr id="5" name="TextBox 4">
            <a:extLst>
              <a:ext uri="{FF2B5EF4-FFF2-40B4-BE49-F238E27FC236}">
                <a16:creationId xmlns:a16="http://schemas.microsoft.com/office/drawing/2014/main" id="{9FA98D2E-3169-9665-DEF0-EA77237D62B7}"/>
              </a:ext>
            </a:extLst>
          </p:cNvPr>
          <p:cNvSpPr txBox="1"/>
          <p:nvPr/>
        </p:nvSpPr>
        <p:spPr>
          <a:xfrm>
            <a:off x="6168514" y="5704506"/>
            <a:ext cx="4053795" cy="369332"/>
          </a:xfrm>
          <a:prstGeom prst="rect">
            <a:avLst/>
          </a:prstGeom>
          <a:noFill/>
        </p:spPr>
        <p:txBody>
          <a:bodyPr wrap="square" rtlCol="0">
            <a:spAutoFit/>
          </a:bodyPr>
          <a:lstStyle/>
          <a:p>
            <a:r>
              <a:rPr lang="en-GB" dirty="0"/>
              <a:t>Play this video direct on Vimeo </a:t>
            </a:r>
            <a:r>
              <a:rPr lang="en-GB" dirty="0">
                <a:hlinkClick r:id="rId13">
                  <a:extLst>
                    <a:ext uri="{A12FA001-AC4F-418D-AE19-62706E023703}">
                      <ahyp:hlinkClr xmlns:ahyp="http://schemas.microsoft.com/office/drawing/2018/hyperlinkcolor" val="tx"/>
                    </a:ext>
                  </a:extLst>
                </a:hlinkClick>
              </a:rPr>
              <a:t>here</a:t>
            </a:r>
            <a:endParaRPr lang="en-GB" dirty="0"/>
          </a:p>
        </p:txBody>
      </p:sp>
      <p:pic>
        <p:nvPicPr>
          <p:cNvPr id="6" name="Impact 2">
            <a:hlinkClick r:id="" action="ppaction://media"/>
            <a:extLst>
              <a:ext uri="{FF2B5EF4-FFF2-40B4-BE49-F238E27FC236}">
                <a16:creationId xmlns:a16="http://schemas.microsoft.com/office/drawing/2014/main" id="{71DE95E0-F36B-F027-350C-26FAD7C2BFA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339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par>
                          <p:cTn id="11" fill="hold">
                            <p:stCondLst>
                              <p:cond delay="1"/>
                            </p:stCondLst>
                            <p:childTnLst>
                              <p:par>
                                <p:cTn id="12" presetID="1" presetClass="mediacall" presetSubtype="0" fill="hold" nodeType="afterEffect">
                                  <p:stCondLst>
                                    <p:cond delay="0"/>
                                  </p:stCondLst>
                                  <p:childTnLst>
                                    <p:cmd type="call" cmd="playFrom(0.0)">
                                      <p:cBhvr>
                                        <p:cTn id="13" dur="57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8"/>
                </p:tgtEl>
              </p:cMediaNode>
            </p:video>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8"/>
                                        </p:tgtEl>
                                      </p:cBhvr>
                                    </p:cmd>
                                  </p:childTnLst>
                                </p:cTn>
                              </p:par>
                            </p:childTnLst>
                          </p:cTn>
                        </p:par>
                      </p:childTnLst>
                    </p:cTn>
                  </p:par>
                </p:childTnLst>
              </p:cTn>
              <p:nextCondLst>
                <p:cond evt="onClick" delay="0">
                  <p:tgtEl>
                    <p:spTgt spid="8"/>
                  </p:tgtEl>
                </p:cond>
              </p:nextCondLst>
            </p:seq>
            <p:video>
              <p:cMediaNode vol="80000">
                <p:cTn id="20" fill="hold" display="0">
                  <p:stCondLst>
                    <p:cond delay="indefinite"/>
                  </p:stCondLst>
                </p:cTn>
                <p:tgtEl>
                  <p:spTgt spid="9"/>
                </p:tgtEl>
              </p:cMediaNode>
            </p:video>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9"/>
                                        </p:tgtEl>
                                      </p:cBhvr>
                                    </p:cmd>
                                  </p:childTnLst>
                                </p:cTn>
                              </p:par>
                            </p:childTnLst>
                          </p:cTn>
                        </p:par>
                      </p:childTnLst>
                    </p:cTn>
                  </p:par>
                </p:childTnLst>
              </p:cTn>
              <p:nextCondLst>
                <p:cond evt="onClick" delay="0">
                  <p:tgtEl>
                    <p:spTgt spid="9"/>
                  </p:tgtEl>
                </p:cond>
              </p:nextCondLst>
            </p:seq>
            <p:audio>
              <p:cMediaNode vol="80000" showWhenStopped="0">
                <p:cTn id="26"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ll&#10;&#10;Description automatically generated">
            <a:extLst>
              <a:ext uri="{FF2B5EF4-FFF2-40B4-BE49-F238E27FC236}">
                <a16:creationId xmlns:a16="http://schemas.microsoft.com/office/drawing/2014/main" id="{07516E7A-E263-B23C-F9AF-B7F322CB530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4548" t="14905" r="17091" b="22467"/>
          <a:stretch/>
        </p:blipFill>
        <p:spPr>
          <a:xfrm>
            <a:off x="0" y="0"/>
            <a:ext cx="12271491" cy="6858001"/>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4" y="438768"/>
            <a:ext cx="11549417" cy="6111455"/>
          </a:xfrm>
          <a:prstGeom prst="rect">
            <a:avLst/>
          </a:prstGeom>
          <a:solidFill>
            <a:schemeClr val="bg1">
              <a:alpha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625965" y="637328"/>
            <a:ext cx="10879137" cy="1032738"/>
          </a:xfrm>
        </p:spPr>
        <p:txBody>
          <a:bodyPr/>
          <a:lstStyle/>
          <a:p>
            <a:r>
              <a:rPr lang="en-GB" sz="3800" b="1" i="0" dirty="0">
                <a:solidFill>
                  <a:schemeClr val="tx1"/>
                </a:solidFill>
                <a:effectLst/>
                <a:latin typeface="Raleway" panose="020B0503030101060003" pitchFamily="34" charset="0"/>
              </a:rPr>
              <a:t>What do processes to identify impacts look like in practice?</a:t>
            </a:r>
            <a:br>
              <a:rPr lang="en-GB" sz="3800" b="1" i="0" dirty="0">
                <a:solidFill>
                  <a:schemeClr val="tx1"/>
                </a:solidFill>
                <a:effectLst/>
                <a:latin typeface="Raleway" panose="020B0503030101060003" pitchFamily="34" charset="0"/>
              </a:rPr>
            </a:br>
            <a:br>
              <a:rPr lang="en-GB" sz="3800" b="1" i="0" dirty="0">
                <a:effectLst/>
                <a:latin typeface="Raleway" panose="020B0503030101060003" pitchFamily="34" charset="0"/>
              </a:rPr>
            </a:br>
            <a:endParaRPr lang="en-GB" sz="3800" b="1" dirty="0">
              <a:latin typeface="Raleway" panose="020B0503030101060003" pitchFamily="34" charset="0"/>
            </a:endParaRPr>
          </a:p>
        </p:txBody>
      </p:sp>
      <p:sp>
        <p:nvSpPr>
          <p:cNvPr id="3" name="Text Placeholder 2">
            <a:extLst>
              <a:ext uri="{FF2B5EF4-FFF2-40B4-BE49-F238E27FC236}">
                <a16:creationId xmlns:a16="http://schemas.microsoft.com/office/drawing/2014/main" id="{15265CB3-0C81-4185-A1E7-C965BC8E9A4D}"/>
              </a:ext>
            </a:extLst>
          </p:cNvPr>
          <p:cNvSpPr>
            <a:spLocks noGrp="1"/>
          </p:cNvSpPr>
          <p:nvPr>
            <p:ph type="body" idx="1"/>
          </p:nvPr>
        </p:nvSpPr>
        <p:spPr>
          <a:xfrm>
            <a:off x="625965" y="1520156"/>
            <a:ext cx="10451119" cy="535354"/>
          </a:xfrm>
        </p:spPr>
        <p:txBody>
          <a:bodyPr/>
          <a:lstStyle/>
          <a:p>
            <a:pPr fontAlgn="base"/>
            <a:r>
              <a:rPr lang="en-GB" sz="1400" b="1" i="0" dirty="0">
                <a:solidFill>
                  <a:srgbClr val="CCE8DA"/>
                </a:solidFill>
                <a:effectLst/>
                <a:latin typeface="Raleway" panose="020B0503030101060003" pitchFamily="34" charset="0"/>
              </a:rPr>
              <a:t>Ways to identify and understand impacts:</a:t>
            </a: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625965" y="2141298"/>
            <a:ext cx="10225166" cy="3324501"/>
          </a:xfrm>
        </p:spPr>
        <p:txBody>
          <a:bodyPr/>
          <a:lstStyle/>
          <a:p>
            <a:pPr algn="l" fontAlgn="base">
              <a:lnSpc>
                <a:spcPct val="150000"/>
              </a:lnSpc>
              <a:spcBef>
                <a:spcPts val="0"/>
              </a:spcBef>
              <a:spcAft>
                <a:spcPts val="0"/>
              </a:spcAft>
              <a:buFont typeface="Arial" panose="020B0604020202020204" pitchFamily="34" charset="0"/>
              <a:buChar char="•"/>
            </a:pPr>
            <a:r>
              <a:rPr lang="en-GB" sz="1600" b="0" i="0" dirty="0">
                <a:solidFill>
                  <a:schemeClr val="tx1"/>
                </a:solidFill>
                <a:effectLst/>
                <a:latin typeface="Raleway" panose="020B0503030101060003" pitchFamily="34" charset="0"/>
              </a:rPr>
              <a:t>Undertake desk research to identify key risks in the company's industry and the regions where it operates.</a:t>
            </a:r>
          </a:p>
          <a:p>
            <a:pPr algn="l" fontAlgn="base">
              <a:lnSpc>
                <a:spcPct val="150000"/>
              </a:lnSpc>
              <a:spcBef>
                <a:spcPts val="0"/>
              </a:spcBef>
              <a:spcAft>
                <a:spcPts val="0"/>
              </a:spcAft>
              <a:buFont typeface="Arial" panose="020B0604020202020204" pitchFamily="34" charset="0"/>
              <a:buChar char="•"/>
            </a:pPr>
            <a:r>
              <a:rPr lang="en-GB" sz="1600" b="0" i="0" dirty="0">
                <a:solidFill>
                  <a:schemeClr val="tx1"/>
                </a:solidFill>
                <a:effectLst/>
                <a:latin typeface="Raleway" panose="020B0503030101060003" pitchFamily="34" charset="0"/>
              </a:rPr>
              <a:t>Implement in-depth processes to identify risks and impacts connected to specific operations, products or services.</a:t>
            </a:r>
          </a:p>
          <a:p>
            <a:pPr algn="l" fontAlgn="base">
              <a:lnSpc>
                <a:spcPct val="150000"/>
              </a:lnSpc>
              <a:spcBef>
                <a:spcPts val="0"/>
              </a:spcBef>
              <a:spcAft>
                <a:spcPts val="0"/>
              </a:spcAft>
              <a:buFont typeface="Arial" panose="020B0604020202020204" pitchFamily="34" charset="0"/>
              <a:buChar char="•"/>
            </a:pPr>
            <a:r>
              <a:rPr lang="en-GB" sz="1600" b="0" i="0" dirty="0">
                <a:solidFill>
                  <a:schemeClr val="tx1"/>
                </a:solidFill>
                <a:effectLst/>
                <a:latin typeface="Raleway" panose="020B0503030101060003" pitchFamily="34" charset="0"/>
              </a:rPr>
              <a:t>Draw on market reports, government reports and academic studies, as well as information from audits and internal grievance mechanisms.</a:t>
            </a:r>
            <a:br>
              <a:rPr lang="en-GB" sz="1600" b="0" i="0" dirty="0">
                <a:solidFill>
                  <a:schemeClr val="tx1"/>
                </a:solidFill>
                <a:effectLst/>
                <a:latin typeface="Raleway" panose="020B0503030101060003" pitchFamily="34" charset="0"/>
              </a:rPr>
            </a:br>
            <a:endParaRPr lang="en-GB" sz="1600" b="0" i="0" dirty="0">
              <a:solidFill>
                <a:schemeClr val="tx1"/>
              </a:solidFill>
              <a:effectLst/>
              <a:latin typeface="Raleway" panose="020B0503030101060003" pitchFamily="34" charset="0"/>
            </a:endParaRPr>
          </a:p>
          <a:p>
            <a:pPr marL="0" indent="0" fontAlgn="base">
              <a:lnSpc>
                <a:spcPct val="150000"/>
              </a:lnSpc>
              <a:spcBef>
                <a:spcPts val="0"/>
              </a:spcBef>
              <a:spcAft>
                <a:spcPts val="0"/>
              </a:spcAft>
              <a:buNone/>
            </a:pPr>
            <a:r>
              <a:rPr lang="en-GB" sz="1600" b="1" cap="all" spc="200" dirty="0">
                <a:solidFill>
                  <a:srgbClr val="CCE8DA"/>
                </a:solidFill>
                <a:latin typeface="Raleway" panose="020B0503030101060003" pitchFamily="34" charset="0"/>
              </a:rPr>
              <a:t>Ways to ensure the company acts on findings:</a:t>
            </a:r>
          </a:p>
          <a:p>
            <a:pPr algn="l" fontAlgn="base">
              <a:lnSpc>
                <a:spcPct val="150000"/>
              </a:lnSpc>
              <a:spcBef>
                <a:spcPts val="0"/>
              </a:spcBef>
              <a:spcAft>
                <a:spcPts val="0"/>
              </a:spcAft>
              <a:buFont typeface="Arial" panose="020B0604020202020204" pitchFamily="34" charset="0"/>
              <a:buChar char="•"/>
            </a:pPr>
            <a:r>
              <a:rPr lang="en-GB" sz="1600" b="0" i="0" dirty="0">
                <a:solidFill>
                  <a:schemeClr val="tx1"/>
                </a:solidFill>
                <a:effectLst/>
                <a:latin typeface="Raleway" panose="020B0503030101060003" pitchFamily="34" charset="0"/>
              </a:rPr>
              <a:t>Integrate efforts to identify impacts into business decision-making (e.g. before entering a new market or developing a new product/business).</a:t>
            </a:r>
          </a:p>
          <a:p>
            <a:pPr algn="l" fontAlgn="base">
              <a:lnSpc>
                <a:spcPct val="150000"/>
              </a:lnSpc>
              <a:spcBef>
                <a:spcPts val="0"/>
              </a:spcBef>
              <a:spcAft>
                <a:spcPts val="0"/>
              </a:spcAft>
              <a:buFont typeface="Arial" panose="020B0604020202020204" pitchFamily="34" charset="0"/>
              <a:buChar char="•"/>
            </a:pPr>
            <a:r>
              <a:rPr lang="en-GB" sz="1600" b="0" i="0" dirty="0">
                <a:solidFill>
                  <a:schemeClr val="tx1"/>
                </a:solidFill>
                <a:effectLst/>
                <a:latin typeface="Raleway" panose="020B0503030101060003" pitchFamily="34" charset="0"/>
              </a:rPr>
              <a:t>Ensure lines of accountability for acting on the findings of impact assessment processes are clear.</a:t>
            </a:r>
          </a:p>
          <a:p>
            <a:pPr algn="l" fontAlgn="base">
              <a:lnSpc>
                <a:spcPct val="150000"/>
              </a:lnSpc>
              <a:spcBef>
                <a:spcPts val="0"/>
              </a:spcBef>
              <a:spcAft>
                <a:spcPts val="0"/>
              </a:spcAft>
              <a:buFont typeface="Arial" panose="020B0604020202020204" pitchFamily="34" charset="0"/>
              <a:buChar char="•"/>
            </a:pPr>
            <a:r>
              <a:rPr lang="en-GB" sz="1600" b="0" i="0" dirty="0">
                <a:solidFill>
                  <a:schemeClr val="tx1"/>
                </a:solidFill>
                <a:effectLst/>
                <a:latin typeface="Raleway" panose="020B0503030101060003" pitchFamily="34" charset="0"/>
              </a:rPr>
              <a:t>Establish feedback loops between teams conducting impact assessments and those acting on the findings.</a:t>
            </a:r>
          </a:p>
          <a:p>
            <a:pPr algn="l" fontAlgn="base"/>
            <a:endParaRPr lang="en-GB" sz="1600" b="0" i="0" dirty="0">
              <a:solidFill>
                <a:schemeClr val="tx1"/>
              </a:solidFill>
              <a:effectLst/>
              <a:latin typeface="Raleway" panose="020B0503030101060003" pitchFamily="34"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9077" y="6100224"/>
            <a:ext cx="450000" cy="450000"/>
          </a:xfrm>
          <a:prstGeom prst="rect">
            <a:avLst/>
          </a:prstGeom>
        </p:spPr>
      </p:pic>
      <p:pic>
        <p:nvPicPr>
          <p:cNvPr id="5" name="Impact 3">
            <a:hlinkClick r:id="" action="ppaction://media"/>
            <a:extLst>
              <a:ext uri="{FF2B5EF4-FFF2-40B4-BE49-F238E27FC236}">
                <a16:creationId xmlns:a16="http://schemas.microsoft.com/office/drawing/2014/main" id="{9A0523C6-DD95-CD44-BCD6-273573BD87D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013733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2231">
        <p159:morph option="byObject"/>
      </p:transition>
    </mc:Choice>
    <mc:Fallback xmlns="">
      <p:transition spd="slow" advTm="222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wall&#10;&#10;Description automatically generated">
            <a:extLst>
              <a:ext uri="{FF2B5EF4-FFF2-40B4-BE49-F238E27FC236}">
                <a16:creationId xmlns:a16="http://schemas.microsoft.com/office/drawing/2014/main" id="{46979CA4-4286-BCF9-CE75-0CB3B7FBC5C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14548" t="14905" r="17091" b="22467"/>
          <a:stretch/>
        </p:blipFill>
        <p:spPr>
          <a:xfrm>
            <a:off x="0" y="0"/>
            <a:ext cx="12271491" cy="6858001"/>
          </a:xfrm>
          <a:prstGeom prst="rect">
            <a:avLst/>
          </a:prstGeom>
        </p:spPr>
      </p:pic>
      <p:sp>
        <p:nvSpPr>
          <p:cNvPr id="11" name="Rectangle 10">
            <a:extLst>
              <a:ext uri="{FF2B5EF4-FFF2-40B4-BE49-F238E27FC236}">
                <a16:creationId xmlns:a16="http://schemas.microsoft.com/office/drawing/2014/main" id="{5A09C7DB-FE8B-018A-1430-5C190B097834}"/>
              </a:ext>
            </a:extLst>
          </p:cNvPr>
          <p:cNvSpPr/>
          <p:nvPr/>
        </p:nvSpPr>
        <p:spPr>
          <a:xfrm>
            <a:off x="0" y="432273"/>
            <a:ext cx="12271491" cy="1716567"/>
          </a:xfrm>
          <a:prstGeom prst="rect">
            <a:avLst/>
          </a:prstGeom>
          <a:solidFill>
            <a:schemeClr val="bg1">
              <a:alpha val="6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1731C733-C5AA-B3DA-3381-32BD53CFBCF0}"/>
              </a:ext>
            </a:extLst>
          </p:cNvPr>
          <p:cNvSpPr>
            <a:spLocks noGrp="1"/>
          </p:cNvSpPr>
          <p:nvPr>
            <p:ph type="title"/>
          </p:nvPr>
        </p:nvSpPr>
        <p:spPr>
          <a:xfrm>
            <a:off x="550863" y="624556"/>
            <a:ext cx="11090274" cy="1332000"/>
          </a:xfrm>
        </p:spPr>
        <p:txBody>
          <a:bodyPr/>
          <a:lstStyle/>
          <a:p>
            <a:r>
              <a:rPr lang="en-GB" sz="2800" dirty="0">
                <a:solidFill>
                  <a:srgbClr val="CCE8DA"/>
                </a:solidFill>
                <a:latin typeface="Raleway  "/>
              </a:rPr>
              <a:t>Now watch these two videos of company practitioners talking about how impact assessments and grievance mechanisms help them to identify human rights impacts</a:t>
            </a:r>
          </a:p>
        </p:txBody>
      </p:sp>
      <p:pic>
        <p:nvPicPr>
          <p:cNvPr id="12" name="Online Media 11" title="How do impact assessments help Vale manage its salient issues_">
            <a:hlinkClick r:id="" action="ppaction://media"/>
            <a:extLst>
              <a:ext uri="{FF2B5EF4-FFF2-40B4-BE49-F238E27FC236}">
                <a16:creationId xmlns:a16="http://schemas.microsoft.com/office/drawing/2014/main" id="{45E1DDC8-A9DE-2DFE-13A6-8641072F26CD}"/>
              </a:ext>
            </a:extLst>
          </p:cNvPr>
          <p:cNvPicPr>
            <a:picLocks noGrp="1" noRot="1" noChangeAspect="1"/>
          </p:cNvPicPr>
          <p:nvPr>
            <p:ph sz="half" idx="1"/>
            <a:videoFile r:link="rId1"/>
          </p:nvPr>
        </p:nvPicPr>
        <p:blipFill>
          <a:blip r:embed="rId8"/>
          <a:stretch>
            <a:fillRect/>
          </a:stretch>
        </p:blipFill>
        <p:spPr>
          <a:xfrm>
            <a:off x="550863" y="2565400"/>
            <a:ext cx="5435600" cy="3057525"/>
          </a:xfrm>
          <a:prstGeom prst="rect">
            <a:avLst/>
          </a:prstGeom>
        </p:spPr>
      </p:pic>
      <p:pic>
        <p:nvPicPr>
          <p:cNvPr id="15" name="Online Media 14" title="How does your company use grievance mechanisms to identify human rights issues">
            <a:hlinkClick r:id="" action="ppaction://media"/>
            <a:extLst>
              <a:ext uri="{FF2B5EF4-FFF2-40B4-BE49-F238E27FC236}">
                <a16:creationId xmlns:a16="http://schemas.microsoft.com/office/drawing/2014/main" id="{B073BA62-F4BB-059F-C410-352007CDBF35}"/>
              </a:ext>
            </a:extLst>
          </p:cNvPr>
          <p:cNvPicPr>
            <a:picLocks noGrp="1" noRot="1" noChangeAspect="1"/>
          </p:cNvPicPr>
          <p:nvPr>
            <p:ph sz="half" idx="2"/>
            <a:videoFile r:link="rId2"/>
          </p:nvPr>
        </p:nvPicPr>
        <p:blipFill>
          <a:blip r:embed="rId9"/>
          <a:stretch>
            <a:fillRect/>
          </a:stretch>
        </p:blipFill>
        <p:spPr>
          <a:xfrm>
            <a:off x="6205538" y="2565400"/>
            <a:ext cx="5435600" cy="3057525"/>
          </a:xfrm>
          <a:prstGeom prst="rect">
            <a:avLst/>
          </a:prstGeom>
        </p:spPr>
      </p:pic>
      <p:pic>
        <p:nvPicPr>
          <p:cNvPr id="3" name="Graphic 2" descr="End with solid fill">
            <a:extLst>
              <a:ext uri="{FF2B5EF4-FFF2-40B4-BE49-F238E27FC236}">
                <a16:creationId xmlns:a16="http://schemas.microsoft.com/office/drawing/2014/main" id="{C54D7E07-9B61-0224-D59C-0BB707C28A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39077" y="6100224"/>
            <a:ext cx="450000" cy="450000"/>
          </a:xfrm>
          <a:prstGeom prst="rect">
            <a:avLst/>
          </a:prstGeom>
        </p:spPr>
      </p:pic>
      <p:sp>
        <p:nvSpPr>
          <p:cNvPr id="4" name="TextBox 3">
            <a:extLst>
              <a:ext uri="{FF2B5EF4-FFF2-40B4-BE49-F238E27FC236}">
                <a16:creationId xmlns:a16="http://schemas.microsoft.com/office/drawing/2014/main" id="{757E5B78-33B9-2DE7-B21B-E11C84C86D89}"/>
              </a:ext>
            </a:extLst>
          </p:cNvPr>
          <p:cNvSpPr txBox="1"/>
          <p:nvPr/>
        </p:nvSpPr>
        <p:spPr>
          <a:xfrm>
            <a:off x="550862" y="5725886"/>
            <a:ext cx="4053795" cy="369332"/>
          </a:xfrm>
          <a:prstGeom prst="rect">
            <a:avLst/>
          </a:prstGeom>
          <a:noFill/>
        </p:spPr>
        <p:txBody>
          <a:bodyPr wrap="square" rtlCol="0">
            <a:spAutoFit/>
          </a:bodyPr>
          <a:lstStyle/>
          <a:p>
            <a:r>
              <a:rPr lang="en-GB" dirty="0"/>
              <a:t>Play this video direct on Vimeo </a:t>
            </a:r>
            <a:r>
              <a:rPr lang="en-GB" dirty="0">
                <a:hlinkClick r:id="rId12">
                  <a:extLst>
                    <a:ext uri="{A12FA001-AC4F-418D-AE19-62706E023703}">
                      <ahyp:hlinkClr xmlns:ahyp="http://schemas.microsoft.com/office/drawing/2018/hyperlinkcolor" val="tx"/>
                    </a:ext>
                  </a:extLst>
                </a:hlinkClick>
              </a:rPr>
              <a:t>here</a:t>
            </a:r>
            <a:endParaRPr lang="en-GB" dirty="0"/>
          </a:p>
        </p:txBody>
      </p:sp>
      <p:sp>
        <p:nvSpPr>
          <p:cNvPr id="5" name="TextBox 4">
            <a:extLst>
              <a:ext uri="{FF2B5EF4-FFF2-40B4-BE49-F238E27FC236}">
                <a16:creationId xmlns:a16="http://schemas.microsoft.com/office/drawing/2014/main" id="{9F29C097-B969-B082-5D8E-965583DD4D79}"/>
              </a:ext>
            </a:extLst>
          </p:cNvPr>
          <p:cNvSpPr txBox="1"/>
          <p:nvPr/>
        </p:nvSpPr>
        <p:spPr>
          <a:xfrm>
            <a:off x="6124345" y="5725887"/>
            <a:ext cx="4053795" cy="369332"/>
          </a:xfrm>
          <a:prstGeom prst="rect">
            <a:avLst/>
          </a:prstGeom>
          <a:noFill/>
        </p:spPr>
        <p:txBody>
          <a:bodyPr wrap="square" rtlCol="0">
            <a:spAutoFit/>
          </a:bodyPr>
          <a:lstStyle/>
          <a:p>
            <a:r>
              <a:rPr lang="en-GB" dirty="0"/>
              <a:t>Play this video direct on Vimeo </a:t>
            </a:r>
            <a:r>
              <a:rPr lang="en-GB" dirty="0">
                <a:hlinkClick r:id="rId13">
                  <a:extLst>
                    <a:ext uri="{A12FA001-AC4F-418D-AE19-62706E023703}">
                      <ahyp:hlinkClr xmlns:ahyp="http://schemas.microsoft.com/office/drawing/2018/hyperlinkcolor" val="tx"/>
                    </a:ext>
                  </a:extLst>
                </a:hlinkClick>
              </a:rPr>
              <a:t>here</a:t>
            </a:r>
            <a:endParaRPr lang="en-GB" dirty="0"/>
          </a:p>
        </p:txBody>
      </p:sp>
      <p:pic>
        <p:nvPicPr>
          <p:cNvPr id="6" name="Impact 4">
            <a:hlinkClick r:id="" action="ppaction://media"/>
            <a:extLst>
              <a:ext uri="{FF2B5EF4-FFF2-40B4-BE49-F238E27FC236}">
                <a16:creationId xmlns:a16="http://schemas.microsoft.com/office/drawing/2014/main" id="{9B141132-EBC1-F50E-7A98-6518D9D2F96F}"/>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4286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par>
                          <p:cTn id="11" fill="hold">
                            <p:stCondLst>
                              <p:cond delay="1"/>
                            </p:stCondLst>
                            <p:childTnLst>
                              <p:par>
                                <p:cTn id="12" presetID="1" presetClass="mediacall" presetSubtype="0" fill="hold" nodeType="afterEffect">
                                  <p:stCondLst>
                                    <p:cond delay="0"/>
                                  </p:stCondLst>
                                  <p:childTnLst>
                                    <p:cmd type="call" cmd="playFrom(0.0)">
                                      <p:cBhvr>
                                        <p:cTn id="13" dur="89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12"/>
                </p:tgtEl>
              </p:cMediaNode>
            </p:video>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2"/>
                                        </p:tgtEl>
                                      </p:cBhvr>
                                    </p:cmd>
                                  </p:childTnLst>
                                </p:cTn>
                              </p:par>
                            </p:childTnLst>
                          </p:cTn>
                        </p:par>
                      </p:childTnLst>
                    </p:cTn>
                  </p:par>
                </p:childTnLst>
              </p:cTn>
              <p:nextCondLst>
                <p:cond evt="onClick" delay="0">
                  <p:tgtEl>
                    <p:spTgt spid="12"/>
                  </p:tgtEl>
                </p:cond>
              </p:nextCondLst>
            </p:seq>
            <p:video>
              <p:cMediaNode vol="80000">
                <p:cTn id="20" fill="hold" display="0">
                  <p:stCondLst>
                    <p:cond delay="indefinite"/>
                  </p:stCondLst>
                </p:cTn>
                <p:tgtEl>
                  <p:spTgt spid="15"/>
                </p:tgtEl>
              </p:cMediaNode>
            </p:video>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5"/>
                                        </p:tgtEl>
                                      </p:cBhvr>
                                    </p:cmd>
                                  </p:childTnLst>
                                </p:cTn>
                              </p:par>
                            </p:childTnLst>
                          </p:cTn>
                        </p:par>
                      </p:childTnLst>
                    </p:cTn>
                  </p:par>
                </p:childTnLst>
              </p:cTn>
              <p:nextCondLst>
                <p:cond evt="onClick" delay="0">
                  <p:tgtEl>
                    <p:spTgt spid="15"/>
                  </p:tgtEl>
                </p:cond>
              </p:nextCondLst>
            </p:seq>
            <p:audio>
              <p:cMediaNode vol="80000" showWhenStopped="0">
                <p:cTn id="26"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wall&#10;&#10;Description automatically generated">
            <a:extLst>
              <a:ext uri="{FF2B5EF4-FFF2-40B4-BE49-F238E27FC236}">
                <a16:creationId xmlns:a16="http://schemas.microsoft.com/office/drawing/2014/main" id="{2D0A2FFE-0CD3-A815-C218-09FE1ABC92A2}"/>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4548" t="14905" r="17091" b="22467"/>
          <a:stretch/>
        </p:blipFill>
        <p:spPr>
          <a:xfrm>
            <a:off x="0" y="0"/>
            <a:ext cx="12271491" cy="6858001"/>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bg1">
              <a:alpha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513793" y="646146"/>
            <a:ext cx="10225166" cy="1442506"/>
          </a:xfrm>
        </p:spPr>
        <p:txBody>
          <a:bodyPr/>
          <a:lstStyle/>
          <a:p>
            <a:r>
              <a:rPr lang="en-GB" sz="3600" b="1" i="0" dirty="0">
                <a:solidFill>
                  <a:schemeClr val="tx1"/>
                </a:solidFill>
                <a:effectLst/>
                <a:latin typeface="Raleway" panose="020B0503030101060003" pitchFamily="34" charset="0"/>
              </a:rPr>
              <a:t>What do the UN Guiding Principles say about identifying impacts?</a:t>
            </a:r>
            <a:br>
              <a:rPr lang="en-GB" sz="3600" b="1" i="0" dirty="0">
                <a:solidFill>
                  <a:schemeClr val="tx1"/>
                </a:solidFill>
                <a:effectLst/>
                <a:latin typeface="Raleway" panose="020B0503030101060003" pitchFamily="34" charset="0"/>
              </a:rPr>
            </a:br>
            <a:br>
              <a:rPr lang="en-GB" sz="3600" b="1" i="0" dirty="0">
                <a:effectLst/>
                <a:latin typeface="Raleway" panose="020B0503030101060003" pitchFamily="34" charset="0"/>
              </a:rPr>
            </a:br>
            <a:endParaRPr lang="en-GB" sz="3600" b="1" dirty="0">
              <a:latin typeface="Raleway" panose="020B0503030101060003" pitchFamily="34" charset="0"/>
            </a:endParaRP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513793" y="1739926"/>
            <a:ext cx="10225166" cy="3324501"/>
          </a:xfrm>
        </p:spPr>
        <p:txBody>
          <a:bodyPr/>
          <a:lstStyle/>
          <a:p>
            <a:pPr marL="0" indent="0" algn="l" fontAlgn="base">
              <a:buNone/>
            </a:pPr>
            <a:r>
              <a:rPr lang="en-GB" sz="1600" b="0" i="0" dirty="0">
                <a:solidFill>
                  <a:schemeClr val="tx1"/>
                </a:solidFill>
                <a:effectLst/>
                <a:latin typeface="Raleway" panose="020B0503030101060003" pitchFamily="34" charset="0"/>
              </a:rPr>
              <a:t>The UNGPs expect companies </a:t>
            </a:r>
            <a:r>
              <a:rPr lang="en-GB" sz="1600" b="1" i="0" dirty="0">
                <a:solidFill>
                  <a:srgbClr val="CCE8DA"/>
                </a:solidFill>
                <a:effectLst/>
                <a:latin typeface="Raleway" panose="020B0503030101060003" pitchFamily="34" charset="0"/>
              </a:rPr>
              <a:t>to take active steps to identify and understand human rights impacts</a:t>
            </a:r>
            <a:r>
              <a:rPr lang="en-GB" sz="1600" b="0" i="0" dirty="0">
                <a:solidFill>
                  <a:schemeClr val="tx1"/>
                </a:solidFill>
                <a:effectLst/>
                <a:latin typeface="Raleway" panose="020B0503030101060003" pitchFamily="34" charset="0"/>
              </a:rPr>
              <a:t> that they may be involved in through their </a:t>
            </a:r>
            <a:r>
              <a:rPr lang="en-GB" sz="1600" b="1" i="0" dirty="0">
                <a:solidFill>
                  <a:srgbClr val="CCE8DA"/>
                </a:solidFill>
                <a:effectLst/>
                <a:latin typeface="Raleway" panose="020B0503030101060003" pitchFamily="34" charset="0"/>
              </a:rPr>
              <a:t>own activities</a:t>
            </a:r>
            <a:r>
              <a:rPr lang="en-GB" sz="1600" b="0" i="0" dirty="0">
                <a:solidFill>
                  <a:schemeClr val="tx1"/>
                </a:solidFill>
                <a:effectLst/>
                <a:latin typeface="Raleway" panose="020B0503030101060003" pitchFamily="34" charset="0"/>
              </a:rPr>
              <a:t> and through their </a:t>
            </a:r>
            <a:r>
              <a:rPr lang="en-GB" sz="1600" b="1" i="0" dirty="0">
                <a:solidFill>
                  <a:srgbClr val="CCE8DA"/>
                </a:solidFill>
                <a:effectLst/>
                <a:latin typeface="Raleway" panose="020B0503030101060003" pitchFamily="34" charset="0"/>
              </a:rPr>
              <a:t>business relationships</a:t>
            </a:r>
            <a:r>
              <a:rPr lang="en-GB" sz="1600" b="0" i="0" dirty="0">
                <a:solidFill>
                  <a:srgbClr val="CCE8DA"/>
                </a:solidFill>
                <a:effectLst/>
                <a:latin typeface="Raleway" panose="020B0503030101060003" pitchFamily="34" charset="0"/>
              </a:rPr>
              <a:t>. </a:t>
            </a:r>
          </a:p>
          <a:p>
            <a:pPr marL="0" indent="0" algn="l" fontAlgn="base">
              <a:buNone/>
            </a:pPr>
            <a:r>
              <a:rPr lang="en-GB" sz="1600" b="1" i="0" dirty="0">
                <a:solidFill>
                  <a:schemeClr val="tx1"/>
                </a:solidFill>
                <a:effectLst/>
                <a:latin typeface="Raleway" panose="020B0503030101060003" pitchFamily="34" charset="0"/>
              </a:rPr>
              <a:t>KEY GUIDANCE </a:t>
            </a:r>
            <a:r>
              <a:rPr lang="en-GB" sz="1600" b="1" dirty="0">
                <a:solidFill>
                  <a:schemeClr val="tx1"/>
                </a:solidFill>
                <a:latin typeface="Raleway" panose="020B0503030101060003" pitchFamily="34" charset="0"/>
              </a:rPr>
              <a:t>ON IDENTIFYING IMPACTS INCLUDES</a:t>
            </a:r>
            <a:r>
              <a:rPr lang="en-GB" sz="1600" b="0" i="0" dirty="0">
                <a:solidFill>
                  <a:schemeClr val="tx1"/>
                </a:solidFill>
                <a:effectLst/>
                <a:latin typeface="Raleway" panose="020B0503030101060003" pitchFamily="34" charset="0"/>
              </a:rPr>
              <a:t>:</a:t>
            </a:r>
          </a:p>
          <a:p>
            <a:pPr algn="l" fontAlgn="base">
              <a:buFont typeface="Arial" panose="020B0604020202020204" pitchFamily="34" charset="0"/>
              <a:buChar char="•"/>
            </a:pPr>
            <a:r>
              <a:rPr lang="en-GB" sz="1600" b="1" i="0" dirty="0">
                <a:solidFill>
                  <a:srgbClr val="CCE8DA"/>
                </a:solidFill>
                <a:effectLst/>
                <a:latin typeface="Raleway" panose="020B0503030101060003" pitchFamily="34" charset="0"/>
              </a:rPr>
              <a:t>Assessments of human rights impacts should be undertaken prior to</a:t>
            </a:r>
            <a:r>
              <a:rPr lang="en-GB" sz="1600" b="1" i="0" dirty="0">
                <a:solidFill>
                  <a:srgbClr val="0070C0"/>
                </a:solidFill>
                <a:effectLst/>
                <a:latin typeface="Raleway" panose="020B0503030101060003" pitchFamily="34" charset="0"/>
              </a:rPr>
              <a:t> </a:t>
            </a:r>
            <a:r>
              <a:rPr lang="en-GB" sz="1600" b="0" i="0" dirty="0">
                <a:solidFill>
                  <a:schemeClr val="tx1"/>
                </a:solidFill>
                <a:effectLst/>
                <a:latin typeface="Raleway" panose="020B0503030101060003" pitchFamily="34" charset="0"/>
              </a:rPr>
              <a:t>a new activity or relationship, major decisions or changes in the operation, in response to (or anticipation of) changes in the operating environment, and periodically throughout the lifecycle of an activity or relationship.</a:t>
            </a:r>
          </a:p>
          <a:p>
            <a:pPr algn="l" fontAlgn="base">
              <a:buFont typeface="Arial" panose="020B0604020202020204" pitchFamily="34" charset="0"/>
              <a:buChar char="•"/>
            </a:pPr>
            <a:r>
              <a:rPr lang="en-GB" sz="1600" b="1" i="0" dirty="0">
                <a:solidFill>
                  <a:srgbClr val="CCE8DA"/>
                </a:solidFill>
                <a:effectLst/>
                <a:latin typeface="Raleway" panose="020B0503030101060003" pitchFamily="34" charset="0"/>
              </a:rPr>
              <a:t>The purpose of processes to identify and assess adverse impacts</a:t>
            </a:r>
            <a:r>
              <a:rPr lang="en-GB" sz="1600" b="1" i="0" dirty="0">
                <a:solidFill>
                  <a:srgbClr val="0070C0"/>
                </a:solidFill>
                <a:effectLst/>
                <a:latin typeface="Raleway" panose="020B0503030101060003" pitchFamily="34" charset="0"/>
              </a:rPr>
              <a:t> </a:t>
            </a:r>
            <a:r>
              <a:rPr lang="en-GB" sz="1600" b="0" i="0" dirty="0">
                <a:solidFill>
                  <a:schemeClr val="tx1"/>
                </a:solidFill>
                <a:effectLst/>
                <a:latin typeface="Raleway" panose="020B0503030101060003" pitchFamily="34" charset="0"/>
              </a:rPr>
              <a:t>is to understand the specific impacts on specific people, in a specific context of operations.</a:t>
            </a:r>
          </a:p>
          <a:p>
            <a:pPr algn="l" fontAlgn="base">
              <a:buFont typeface="Arial" panose="020B0604020202020204" pitchFamily="34" charset="0"/>
              <a:buChar char="•"/>
            </a:pPr>
            <a:r>
              <a:rPr lang="en-GB" sz="1600" b="1" i="0" dirty="0">
                <a:solidFill>
                  <a:srgbClr val="CCE8DA"/>
                </a:solidFill>
                <a:effectLst/>
                <a:latin typeface="Raleway" panose="020B0503030101060003" pitchFamily="34" charset="0"/>
              </a:rPr>
              <a:t>Companies should draw on internal and/or external human rights expertise</a:t>
            </a:r>
            <a:r>
              <a:rPr lang="en-GB" sz="1600" b="1" i="0" dirty="0">
                <a:solidFill>
                  <a:srgbClr val="0070C0"/>
                </a:solidFill>
                <a:effectLst/>
                <a:latin typeface="Raleway" panose="020B0503030101060003" pitchFamily="34" charset="0"/>
              </a:rPr>
              <a:t> </a:t>
            </a:r>
            <a:r>
              <a:rPr lang="en-GB" sz="1600" b="0" i="0" dirty="0">
                <a:solidFill>
                  <a:schemeClr val="tx1"/>
                </a:solidFill>
                <a:effectLst/>
                <a:latin typeface="Raleway" panose="020B0503030101060003" pitchFamily="34" charset="0"/>
              </a:rPr>
              <a:t>and consult meaningfully with potentially affected groups and other relevant stakeholders.</a:t>
            </a:r>
          </a:p>
          <a:p>
            <a:pPr algn="l" fontAlgn="base">
              <a:buFont typeface="Arial" panose="020B0604020202020204" pitchFamily="34" charset="0"/>
              <a:buChar char="•"/>
            </a:pPr>
            <a:r>
              <a:rPr lang="en-GB" sz="1600" b="1" i="0" dirty="0">
                <a:solidFill>
                  <a:srgbClr val="CCE8DA"/>
                </a:solidFill>
                <a:effectLst/>
                <a:latin typeface="Raleway" panose="020B0503030101060003" pitchFamily="34" charset="0"/>
              </a:rPr>
              <a:t>Companies should integrate the findings of their impact assessments </a:t>
            </a:r>
            <a:r>
              <a:rPr lang="en-GB" sz="1600" b="0" i="0" dirty="0">
                <a:solidFill>
                  <a:schemeClr val="tx1"/>
                </a:solidFill>
                <a:effectLst/>
                <a:latin typeface="Raleway" panose="020B0503030101060003" pitchFamily="34" charset="0"/>
              </a:rPr>
              <a:t>across relevant internal functions and processes – and take appropriate action.</a:t>
            </a:r>
          </a:p>
          <a:p>
            <a:pPr marL="0" indent="0" algn="r" fontAlgn="base">
              <a:buNone/>
            </a:pPr>
            <a:r>
              <a:rPr lang="en-GB" sz="1600" b="0" i="0" dirty="0">
                <a:solidFill>
                  <a:schemeClr val="tx1"/>
                </a:solidFill>
                <a:effectLst/>
                <a:latin typeface="Raleway" panose="020B0503030101060003" pitchFamily="34" charset="0"/>
                <a:sym typeface="Wingdings" pitchFamily="2" charset="2"/>
              </a:rPr>
              <a:t> </a:t>
            </a:r>
            <a:r>
              <a:rPr lang="en-GB" sz="1600" b="0" i="0" dirty="0">
                <a:solidFill>
                  <a:schemeClr val="tx1"/>
                </a:solidFill>
                <a:effectLst/>
                <a:latin typeface="Raleway" panose="020B0503030101060003" pitchFamily="34" charset="0"/>
              </a:rPr>
              <a:t>See </a:t>
            </a:r>
            <a:r>
              <a:rPr lang="en-GB" sz="1600" b="0" i="1" dirty="0">
                <a:solidFill>
                  <a:schemeClr val="tx1"/>
                </a:solidFill>
                <a:effectLst/>
                <a:latin typeface="Raleway" panose="020B0503030101060003" pitchFamily="34" charset="0"/>
              </a:rPr>
              <a:t>Guiding Principles 12, 17, 18 and 19</a:t>
            </a:r>
            <a:r>
              <a:rPr lang="en-GB" sz="1600" b="0" i="0" dirty="0">
                <a:solidFill>
                  <a:schemeClr val="tx1"/>
                </a:solidFill>
                <a:effectLst/>
                <a:latin typeface="Raleway" panose="020B0503030101060003" pitchFamily="34" charset="0"/>
              </a:rPr>
              <a:t> for more.</a:t>
            </a:r>
          </a:p>
          <a:p>
            <a:pPr marL="0" indent="0" algn="l" fontAlgn="base">
              <a:buNone/>
            </a:pPr>
            <a:endParaRPr lang="en-GB" sz="2000" b="0" i="0" dirty="0">
              <a:solidFill>
                <a:schemeClr val="tx1"/>
              </a:solidFill>
              <a:effectLst/>
              <a:latin typeface="Raleway" panose="020B0503030101060003" pitchFamily="34"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3735" y="6145353"/>
            <a:ext cx="450000" cy="450000"/>
          </a:xfrm>
          <a:prstGeom prst="rect">
            <a:avLst/>
          </a:prstGeom>
        </p:spPr>
      </p:pic>
      <p:pic>
        <p:nvPicPr>
          <p:cNvPr id="8" name="Picture 7" descr="Logo, icon&#10;&#10;Description automatically generated">
            <a:extLst>
              <a:ext uri="{FF2B5EF4-FFF2-40B4-BE49-F238E27FC236}">
                <a16:creationId xmlns:a16="http://schemas.microsoft.com/office/drawing/2014/main" id="{1FCB2519-2D8D-7ED4-F92A-31EA654AB0C1}"/>
              </a:ext>
            </a:extLst>
          </p:cNvPr>
          <p:cNvPicPr>
            <a:picLocks noChangeAspect="1"/>
          </p:cNvPicPr>
          <p:nvPr/>
        </p:nvPicPr>
        <p:blipFill rotWithShape="1">
          <a:blip r:embed="rId8">
            <a:alphaModFix/>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4594" t="4571" r="5811" b="6028"/>
          <a:stretch/>
        </p:blipFill>
        <p:spPr>
          <a:xfrm>
            <a:off x="10628864" y="646146"/>
            <a:ext cx="876300" cy="874395"/>
          </a:xfrm>
          <a:prstGeom prst="rect">
            <a:avLst/>
          </a:prstGeom>
        </p:spPr>
      </p:pic>
      <p:pic>
        <p:nvPicPr>
          <p:cNvPr id="5" name="Impact 5">
            <a:hlinkClick r:id="" action="ppaction://media"/>
            <a:extLst>
              <a:ext uri="{FF2B5EF4-FFF2-40B4-BE49-F238E27FC236}">
                <a16:creationId xmlns:a16="http://schemas.microsoft.com/office/drawing/2014/main" id="{A72A1B51-0719-4127-C1F1-85E13FE780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898548" y="2093560"/>
            <a:ext cx="487363" cy="487363"/>
          </a:xfrm>
          <a:prstGeom prst="rect">
            <a:avLst/>
          </a:prstGeom>
        </p:spPr>
      </p:pic>
    </p:spTree>
    <p:extLst>
      <p:ext uri="{BB962C8B-B14F-4D97-AF65-F5344CB8AC3E}">
        <p14:creationId xmlns:p14="http://schemas.microsoft.com/office/powerpoint/2010/main" val="1612244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5296">
        <p159:morph option="byObject"/>
      </p:transition>
    </mc:Choice>
    <mc:Fallback xmlns="">
      <p:transition spd="slow" advTm="852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3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wall&#10;&#10;Description automatically generated">
            <a:extLst>
              <a:ext uri="{FF2B5EF4-FFF2-40B4-BE49-F238E27FC236}">
                <a16:creationId xmlns:a16="http://schemas.microsoft.com/office/drawing/2014/main" id="{46979CA4-4286-BCF9-CE75-0CB3B7FBC5C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4548" t="14905" r="17091" b="22467"/>
          <a:stretch/>
        </p:blipFill>
        <p:spPr>
          <a:xfrm>
            <a:off x="0" y="0"/>
            <a:ext cx="12271491" cy="6858001"/>
          </a:xfrm>
          <a:prstGeom prst="rect">
            <a:avLst/>
          </a:prstGeom>
        </p:spPr>
      </p:pic>
      <p:sp>
        <p:nvSpPr>
          <p:cNvPr id="11" name="Rectangle 10">
            <a:extLst>
              <a:ext uri="{FF2B5EF4-FFF2-40B4-BE49-F238E27FC236}">
                <a16:creationId xmlns:a16="http://schemas.microsoft.com/office/drawing/2014/main" id="{5A09C7DB-FE8B-018A-1430-5C190B097834}"/>
              </a:ext>
            </a:extLst>
          </p:cNvPr>
          <p:cNvSpPr/>
          <p:nvPr/>
        </p:nvSpPr>
        <p:spPr>
          <a:xfrm>
            <a:off x="0" y="432274"/>
            <a:ext cx="12271491" cy="793412"/>
          </a:xfrm>
          <a:prstGeom prst="rect">
            <a:avLst/>
          </a:prstGeom>
          <a:solidFill>
            <a:schemeClr val="bg1">
              <a:alpha val="6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1731C733-C5AA-B3DA-3381-32BD53CFBCF0}"/>
              </a:ext>
            </a:extLst>
          </p:cNvPr>
          <p:cNvSpPr>
            <a:spLocks noGrp="1"/>
          </p:cNvSpPr>
          <p:nvPr>
            <p:ph type="title"/>
          </p:nvPr>
        </p:nvSpPr>
        <p:spPr>
          <a:xfrm>
            <a:off x="550863" y="624556"/>
            <a:ext cx="11090274" cy="494125"/>
          </a:xfrm>
        </p:spPr>
        <p:txBody>
          <a:bodyPr/>
          <a:lstStyle/>
          <a:p>
            <a:r>
              <a:rPr lang="en-GB" sz="2400" b="1" dirty="0">
                <a:solidFill>
                  <a:srgbClr val="CCE8DA"/>
                </a:solidFill>
                <a:latin typeface="Raleway  "/>
              </a:rPr>
              <a:t>What is downstream due diligence and how can it be done effectively?</a:t>
            </a:r>
          </a:p>
        </p:txBody>
      </p:sp>
      <p:pic>
        <p:nvPicPr>
          <p:cNvPr id="3" name="Graphic 2" descr="End with solid fill">
            <a:extLst>
              <a:ext uri="{FF2B5EF4-FFF2-40B4-BE49-F238E27FC236}">
                <a16:creationId xmlns:a16="http://schemas.microsoft.com/office/drawing/2014/main" id="{C54D7E07-9B61-0224-D59C-0BB707C28A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9077" y="6100224"/>
            <a:ext cx="450000" cy="450000"/>
          </a:xfrm>
          <a:prstGeom prst="rect">
            <a:avLst/>
          </a:prstGeom>
        </p:spPr>
      </p:pic>
      <p:pic>
        <p:nvPicPr>
          <p:cNvPr id="14" name="Picture 13">
            <a:extLst>
              <a:ext uri="{FF2B5EF4-FFF2-40B4-BE49-F238E27FC236}">
                <a16:creationId xmlns:a16="http://schemas.microsoft.com/office/drawing/2014/main" id="{FF91F601-1DFB-2969-4C31-867EA8502A25}"/>
              </a:ext>
            </a:extLst>
          </p:cNvPr>
          <p:cNvPicPr>
            <a:picLocks noChangeAspect="1"/>
          </p:cNvPicPr>
          <p:nvPr/>
        </p:nvPicPr>
        <p:blipFill>
          <a:blip r:embed="rId8"/>
          <a:stretch>
            <a:fillRect/>
          </a:stretch>
        </p:blipFill>
        <p:spPr>
          <a:xfrm>
            <a:off x="9250790" y="2590249"/>
            <a:ext cx="2390346" cy="3412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3" name="Group 22">
            <a:extLst>
              <a:ext uri="{FF2B5EF4-FFF2-40B4-BE49-F238E27FC236}">
                <a16:creationId xmlns:a16="http://schemas.microsoft.com/office/drawing/2014/main" id="{41C40270-C8D7-775D-D211-0743AA0785FD}"/>
              </a:ext>
            </a:extLst>
          </p:cNvPr>
          <p:cNvGrpSpPr/>
          <p:nvPr/>
        </p:nvGrpSpPr>
        <p:grpSpPr>
          <a:xfrm>
            <a:off x="550863" y="3544098"/>
            <a:ext cx="2746444" cy="2733117"/>
            <a:chOff x="550863" y="2887131"/>
            <a:chExt cx="3816856" cy="3816856"/>
          </a:xfrm>
        </p:grpSpPr>
        <p:pic>
          <p:nvPicPr>
            <p:cNvPr id="20" name="Picture 19">
              <a:hlinkClick r:id="rId9"/>
              <a:extLst>
                <a:ext uri="{FF2B5EF4-FFF2-40B4-BE49-F238E27FC236}">
                  <a16:creationId xmlns:a16="http://schemas.microsoft.com/office/drawing/2014/main" id="{84D4AEC4-4412-B569-1BDB-CE6825048FEF}"/>
                </a:ext>
              </a:extLst>
            </p:cNvPr>
            <p:cNvPicPr>
              <a:picLocks noChangeAspect="1"/>
            </p:cNvPicPr>
            <p:nvPr/>
          </p:nvPicPr>
          <p:blipFill>
            <a:blip r:embed="rId10"/>
            <a:stretch>
              <a:fillRect/>
            </a:stretch>
          </p:blipFill>
          <p:spPr>
            <a:xfrm>
              <a:off x="550863" y="2887131"/>
              <a:ext cx="3816856" cy="3816856"/>
            </a:xfrm>
            <a:prstGeom prst="rect">
              <a:avLst/>
            </a:prstGeom>
            <a:solidFill>
              <a:srgbClr val="FFFFFF">
                <a:shade val="85000"/>
              </a:srgbClr>
            </a:solidFill>
            <a:ln w="190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2" name="Picture 21" descr="A blue and black video player&#10;&#10;Description automatically generated">
              <a:extLst>
                <a:ext uri="{FF2B5EF4-FFF2-40B4-BE49-F238E27FC236}">
                  <a16:creationId xmlns:a16="http://schemas.microsoft.com/office/drawing/2014/main" id="{5D9B6B25-051C-9348-A076-77A9CABADE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2758" y="4383985"/>
              <a:ext cx="893066" cy="716281"/>
            </a:xfrm>
            <a:prstGeom prst="rect">
              <a:avLst/>
            </a:prstGeom>
            <a:solidFill>
              <a:srgbClr val="FFFFFF">
                <a:shade val="85000"/>
              </a:srgbClr>
            </a:solidFill>
            <a:ln w="190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Rectangle 23">
            <a:extLst>
              <a:ext uri="{FF2B5EF4-FFF2-40B4-BE49-F238E27FC236}">
                <a16:creationId xmlns:a16="http://schemas.microsoft.com/office/drawing/2014/main" id="{47767AFF-E85A-BCC6-184B-A3A7AC09792F}"/>
              </a:ext>
            </a:extLst>
          </p:cNvPr>
          <p:cNvSpPr/>
          <p:nvPr/>
        </p:nvSpPr>
        <p:spPr>
          <a:xfrm>
            <a:off x="8451530" y="1551421"/>
            <a:ext cx="3628417" cy="799604"/>
          </a:xfrm>
          <a:prstGeom prst="rect">
            <a:avLst/>
          </a:prstGeom>
          <a:solidFill>
            <a:schemeClr val="bg1">
              <a:alpha val="6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Raleway" panose="020B0503030101060003" pitchFamily="34" charset="0"/>
              </a:rPr>
              <a:t>Download GBI’s key questions for companies on effective downstream human rights due diligence below</a:t>
            </a:r>
          </a:p>
        </p:txBody>
      </p:sp>
      <p:sp>
        <p:nvSpPr>
          <p:cNvPr id="25" name="Rectangle 24">
            <a:extLst>
              <a:ext uri="{FF2B5EF4-FFF2-40B4-BE49-F238E27FC236}">
                <a16:creationId xmlns:a16="http://schemas.microsoft.com/office/drawing/2014/main" id="{E0A7A3AC-E54C-36F8-80D4-08B7E281EFA8}"/>
              </a:ext>
            </a:extLst>
          </p:cNvPr>
          <p:cNvSpPr/>
          <p:nvPr/>
        </p:nvSpPr>
        <p:spPr>
          <a:xfrm>
            <a:off x="3527605" y="3558460"/>
            <a:ext cx="2746443" cy="1313935"/>
          </a:xfrm>
          <a:prstGeom prst="rect">
            <a:avLst/>
          </a:prstGeom>
          <a:solidFill>
            <a:schemeClr val="bg1">
              <a:alpha val="6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rPr>
              <a:t>Listen to Benn Hogan’s podcast about effective downstream human rights due diligence</a:t>
            </a:r>
          </a:p>
        </p:txBody>
      </p:sp>
      <p:sp>
        <p:nvSpPr>
          <p:cNvPr id="26" name="Rectangle 25">
            <a:extLst>
              <a:ext uri="{FF2B5EF4-FFF2-40B4-BE49-F238E27FC236}">
                <a16:creationId xmlns:a16="http://schemas.microsoft.com/office/drawing/2014/main" id="{9F5B808A-F230-4C20-7A52-912EB7178BDA}"/>
              </a:ext>
            </a:extLst>
          </p:cNvPr>
          <p:cNvSpPr/>
          <p:nvPr/>
        </p:nvSpPr>
        <p:spPr>
          <a:xfrm>
            <a:off x="550864" y="1546989"/>
            <a:ext cx="7709122" cy="1661445"/>
          </a:xfrm>
          <a:prstGeom prst="rect">
            <a:avLst/>
          </a:prstGeom>
          <a:solidFill>
            <a:schemeClr val="bg1">
              <a:alpha val="6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aleway" panose="020B0503030101060003" pitchFamily="34" charset="0"/>
              </a:rPr>
              <a:t>Downstream due diligence can be understood as human rights due diligence on products, services, and business relationships arising from the production phase onwards to the point of sale and beyond, placing a particular focus on how products and services will be used, and by whom. To be fully appraised of a company’s human rights risks, companies should be conducting downstream due diligence. Read more in this </a:t>
            </a:r>
            <a:r>
              <a:rPr kumimoji="0" lang="en-GB" sz="1600" b="0" i="0" u="none" strike="noStrike" kern="1200" cap="none" spc="0" normalizeH="0" baseline="0" noProof="0" dirty="0">
                <a:ln>
                  <a:noFill/>
                </a:ln>
                <a:solidFill>
                  <a:schemeClr val="tx1"/>
                </a:solidFill>
                <a:effectLst/>
                <a:uLnTx/>
                <a:uFillTx/>
                <a:latin typeface="Raleway" panose="020B0503030101060003" pitchFamily="34" charset="0"/>
                <a:hlinkClick r:id="rId12">
                  <a:extLst>
                    <a:ext uri="{A12FA001-AC4F-418D-AE19-62706E023703}">
                      <ahyp:hlinkClr xmlns:ahyp="http://schemas.microsoft.com/office/drawing/2018/hyperlinkcolor" val="tx"/>
                    </a:ext>
                  </a:extLst>
                </a:hlinkClick>
              </a:rPr>
              <a:t>blog.</a:t>
            </a:r>
            <a:r>
              <a:rPr kumimoji="0" lang="en-GB" sz="1600" b="0" i="0" u="none" strike="noStrike" kern="1200" cap="none" spc="0" normalizeH="0" baseline="0" noProof="0" dirty="0">
                <a:ln>
                  <a:noFill/>
                </a:ln>
                <a:solidFill>
                  <a:prstClr val="white"/>
                </a:solidFill>
                <a:effectLst/>
                <a:uLnTx/>
                <a:uFillTx/>
                <a:latin typeface="Raleway" panose="020B0503030101060003" pitchFamily="34" charset="0"/>
              </a:rPr>
              <a:t> </a:t>
            </a:r>
          </a:p>
        </p:txBody>
      </p:sp>
      <p:pic>
        <p:nvPicPr>
          <p:cNvPr id="28" name="Project name (en) v2">
            <a:hlinkClick r:id="" action="ppaction://media"/>
            <a:extLst>
              <a:ext uri="{FF2B5EF4-FFF2-40B4-BE49-F238E27FC236}">
                <a16:creationId xmlns:a16="http://schemas.microsoft.com/office/drawing/2014/main" id="{46388E0F-80BE-DF09-2C67-AC0A71109C1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4986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76"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ll&#10;&#10;Description automatically generated">
            <a:extLst>
              <a:ext uri="{FF2B5EF4-FFF2-40B4-BE49-F238E27FC236}">
                <a16:creationId xmlns:a16="http://schemas.microsoft.com/office/drawing/2014/main" id="{1A001295-6F39-C6BE-378C-79E93859F76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4548" t="14905" r="17091" b="22467"/>
          <a:stretch/>
        </p:blipFill>
        <p:spPr>
          <a:xfrm>
            <a:off x="0" y="0"/>
            <a:ext cx="12271491" cy="6858001"/>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bg1">
              <a:alpha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589774" y="662881"/>
            <a:ext cx="10528942" cy="785218"/>
          </a:xfrm>
        </p:spPr>
        <p:txBody>
          <a:bodyPr/>
          <a:lstStyle/>
          <a:p>
            <a:r>
              <a:rPr lang="en-GB" sz="4000" b="1" i="0" dirty="0">
                <a:effectLst/>
                <a:latin typeface="Raleway" panose="020B0503030101060003" pitchFamily="34" charset="0"/>
              </a:rPr>
              <a:t>Insights from business practice</a:t>
            </a:r>
            <a:br>
              <a:rPr lang="en-GB" sz="4000" b="1" i="0" dirty="0">
                <a:effectLst/>
                <a:latin typeface="Raleway" panose="020B0503030101060003" pitchFamily="34" charset="0"/>
              </a:rPr>
            </a:br>
            <a:endParaRPr lang="en-GB" sz="4000" b="1" dirty="0">
              <a:latin typeface="Raleway" panose="020B0503030101060003" pitchFamily="34" charset="0"/>
            </a:endParaRPr>
          </a:p>
        </p:txBody>
      </p:sp>
      <p:sp>
        <p:nvSpPr>
          <p:cNvPr id="3" name="Text Placeholder 2">
            <a:extLst>
              <a:ext uri="{FF2B5EF4-FFF2-40B4-BE49-F238E27FC236}">
                <a16:creationId xmlns:a16="http://schemas.microsoft.com/office/drawing/2014/main" id="{15265CB3-0C81-4185-A1E7-C965BC8E9A4D}"/>
              </a:ext>
            </a:extLst>
          </p:cNvPr>
          <p:cNvSpPr>
            <a:spLocks noGrp="1"/>
          </p:cNvSpPr>
          <p:nvPr>
            <p:ph type="body" idx="1"/>
          </p:nvPr>
        </p:nvSpPr>
        <p:spPr>
          <a:xfrm>
            <a:off x="589774" y="1594987"/>
            <a:ext cx="10451119" cy="535354"/>
          </a:xfrm>
        </p:spPr>
        <p:txBody>
          <a:bodyPr/>
          <a:lstStyle/>
          <a:p>
            <a:pPr algn="l" fontAlgn="base"/>
            <a:endParaRPr lang="en-GB" sz="1400" b="0" i="0" dirty="0">
              <a:solidFill>
                <a:schemeClr val="tx1"/>
              </a:solidFill>
              <a:effectLst/>
              <a:latin typeface="Raleway" panose="020B0503030101060003" pitchFamily="34" charset="0"/>
            </a:endParaRPr>
          </a:p>
          <a:p>
            <a:pPr algn="l" fontAlgn="base"/>
            <a:r>
              <a:rPr lang="en-GB" sz="1400" b="0" i="0" dirty="0">
                <a:solidFill>
                  <a:srgbClr val="CCE8DA"/>
                </a:solidFill>
                <a:effectLst/>
                <a:latin typeface="Raleway" panose="020B0503030101060003" pitchFamily="34" charset="0"/>
              </a:rPr>
              <a:t>GBI companies have been learning what works, and what doesn</a:t>
            </a:r>
            <a:r>
              <a:rPr lang="en-GB" dirty="0">
                <a:solidFill>
                  <a:srgbClr val="CCE8DA"/>
                </a:solidFill>
                <a:latin typeface="Raleway" panose="020B0503030101060003" pitchFamily="34" charset="0"/>
              </a:rPr>
              <a:t>’t and sharing their insights to help improve business practice. Here is a summary of some of our findings on identifying impacts. You can read the full insights </a:t>
            </a:r>
            <a:r>
              <a:rPr lang="en-GB" b="1" dirty="0">
                <a:solidFill>
                  <a:srgbClr val="CCE8DA"/>
                </a:solidFill>
                <a:latin typeface="Raleway" panose="020B0503030101060003" pitchFamily="34" charset="0"/>
                <a:hlinkClick r:id="rId6">
                  <a:extLst>
                    <a:ext uri="{A12FA001-AC4F-418D-AE19-62706E023703}">
                      <ahyp:hlinkClr xmlns:ahyp="http://schemas.microsoft.com/office/drawing/2018/hyperlinkcolor" val="tx"/>
                    </a:ext>
                  </a:extLst>
                </a:hlinkClick>
              </a:rPr>
              <a:t>here</a:t>
            </a:r>
            <a:r>
              <a:rPr lang="en-GB" dirty="0">
                <a:solidFill>
                  <a:srgbClr val="CCE8DA"/>
                </a:solidFill>
                <a:latin typeface="Raleway" panose="020B0503030101060003" pitchFamily="34" charset="0"/>
              </a:rPr>
              <a:t> </a:t>
            </a:r>
            <a:endParaRPr lang="en-GB" sz="1400" b="0" i="0" dirty="0">
              <a:solidFill>
                <a:srgbClr val="CCE8DA"/>
              </a:solidFill>
              <a:effectLst/>
              <a:latin typeface="Raleway" panose="020B0503030101060003" pitchFamily="34" charset="0"/>
            </a:endParaRP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550863" y="2302904"/>
            <a:ext cx="11090274" cy="3324501"/>
          </a:xfrm>
        </p:spPr>
        <p:txBody>
          <a:bodyPr/>
          <a:lstStyle/>
          <a:p>
            <a:pPr algn="l" fontAlgn="t">
              <a:lnSpc>
                <a:spcPct val="150000"/>
              </a:lnSpc>
              <a:spcBef>
                <a:spcPts val="0"/>
              </a:spcBef>
              <a:spcAft>
                <a:spcPts val="0"/>
              </a:spcAft>
              <a:buFont typeface="Arial" panose="020B0604020202020204" pitchFamily="34" charset="0"/>
              <a:buChar char="•"/>
            </a:pPr>
            <a:r>
              <a:rPr lang="en-GB" sz="1800" i="0" u="none" strike="noStrike" dirty="0">
                <a:solidFill>
                  <a:schemeClr val="tx1"/>
                </a:solidFill>
                <a:effectLst/>
                <a:latin typeface="Raleway" panose="020B0503030101060003" pitchFamily="34" charset="0"/>
              </a:rPr>
              <a:t>Impact assessments are a </a:t>
            </a:r>
            <a:r>
              <a:rPr lang="en-GB" sz="1800" b="1" i="0" u="none" strike="noStrike" dirty="0">
                <a:solidFill>
                  <a:srgbClr val="CCE8DA"/>
                </a:solidFill>
                <a:effectLst/>
                <a:latin typeface="Raleway" panose="020B0503030101060003" pitchFamily="34" charset="0"/>
              </a:rPr>
              <a:t>means to an end</a:t>
            </a:r>
            <a:r>
              <a:rPr lang="en-GB" sz="1800" i="0" u="none" strike="noStrike" dirty="0">
                <a:solidFill>
                  <a:schemeClr val="tx1"/>
                </a:solidFill>
                <a:effectLst/>
                <a:latin typeface="Raleway" panose="020B0503030101060003" pitchFamily="34" charset="0"/>
              </a:rPr>
              <a:t>, not an end in themselves.</a:t>
            </a:r>
            <a:endParaRPr lang="en-GB" sz="1800" i="0" dirty="0">
              <a:solidFill>
                <a:schemeClr val="tx1"/>
              </a:solidFill>
              <a:effectLst/>
              <a:latin typeface="Raleway" panose="020B0503030101060003" pitchFamily="34" charset="0"/>
            </a:endParaRPr>
          </a:p>
          <a:p>
            <a:pPr algn="l" fontAlgn="t">
              <a:lnSpc>
                <a:spcPct val="150000"/>
              </a:lnSpc>
              <a:spcBef>
                <a:spcPts val="0"/>
              </a:spcBef>
              <a:spcAft>
                <a:spcPts val="0"/>
              </a:spcAft>
              <a:buFont typeface="Arial" panose="020B0604020202020204" pitchFamily="34" charset="0"/>
              <a:buChar char="•"/>
            </a:pPr>
            <a:r>
              <a:rPr lang="en-GB" sz="1800" i="0" u="none" strike="noStrike" dirty="0">
                <a:solidFill>
                  <a:schemeClr val="tx1"/>
                </a:solidFill>
                <a:effectLst/>
                <a:latin typeface="Raleway" panose="020B0503030101060003" pitchFamily="34" charset="0"/>
              </a:rPr>
              <a:t>There are many ways to assess impacts, and your approach should be </a:t>
            </a:r>
            <a:r>
              <a:rPr lang="en-GB" sz="1800" b="1" i="0" u="none" strike="noStrike" dirty="0">
                <a:solidFill>
                  <a:srgbClr val="CCE8DA"/>
                </a:solidFill>
                <a:effectLst/>
                <a:latin typeface="Raleway" panose="020B0503030101060003" pitchFamily="34" charset="0"/>
              </a:rPr>
              <a:t>context-specific</a:t>
            </a:r>
            <a:r>
              <a:rPr lang="en-GB" sz="1800" i="0" u="none" strike="noStrike" dirty="0">
                <a:solidFill>
                  <a:srgbClr val="CCE8DA"/>
                </a:solidFill>
                <a:effectLst/>
                <a:latin typeface="Raleway" panose="020B0503030101060003" pitchFamily="34" charset="0"/>
              </a:rPr>
              <a:t>.</a:t>
            </a:r>
            <a:endParaRPr lang="en-GB" sz="1800" i="0" dirty="0">
              <a:solidFill>
                <a:srgbClr val="CCE8DA"/>
              </a:solidFill>
              <a:effectLst/>
              <a:latin typeface="Raleway" panose="020B0503030101060003" pitchFamily="34" charset="0"/>
            </a:endParaRPr>
          </a:p>
          <a:p>
            <a:pPr algn="l" fontAlgn="t">
              <a:lnSpc>
                <a:spcPct val="150000"/>
              </a:lnSpc>
              <a:spcBef>
                <a:spcPts val="0"/>
              </a:spcBef>
              <a:spcAft>
                <a:spcPts val="0"/>
              </a:spcAft>
              <a:buFont typeface="Arial" panose="020B0604020202020204" pitchFamily="34" charset="0"/>
              <a:buChar char="•"/>
            </a:pPr>
            <a:r>
              <a:rPr lang="en-GB" sz="1800" i="0" u="none" strike="noStrike" dirty="0">
                <a:solidFill>
                  <a:schemeClr val="tx1"/>
                </a:solidFill>
                <a:effectLst/>
                <a:latin typeface="Raleway" panose="020B0503030101060003" pitchFamily="34" charset="0"/>
              </a:rPr>
              <a:t>You should focus on </a:t>
            </a:r>
            <a:r>
              <a:rPr lang="en-GB" sz="1800" b="1" i="0" u="none" strike="noStrike" dirty="0">
                <a:solidFill>
                  <a:srgbClr val="CCE8DA"/>
                </a:solidFill>
                <a:effectLst/>
                <a:latin typeface="Raleway" panose="020B0503030101060003" pitchFamily="34" charset="0"/>
              </a:rPr>
              <a:t>risks to people</a:t>
            </a:r>
            <a:r>
              <a:rPr lang="en-GB" sz="1800" b="1" i="0" u="none" strike="noStrike" dirty="0">
                <a:solidFill>
                  <a:srgbClr val="0070C0"/>
                </a:solidFill>
                <a:effectLst/>
                <a:latin typeface="Raleway" panose="020B0503030101060003" pitchFamily="34" charset="0"/>
              </a:rPr>
              <a:t> </a:t>
            </a:r>
            <a:r>
              <a:rPr lang="en-GB" sz="1800" i="0" u="none" strike="noStrike" dirty="0">
                <a:solidFill>
                  <a:schemeClr val="tx1"/>
                </a:solidFill>
                <a:effectLst/>
                <a:latin typeface="Raleway" panose="020B0503030101060003" pitchFamily="34" charset="0"/>
              </a:rPr>
              <a:t>– not risks to your business.</a:t>
            </a:r>
            <a:endParaRPr lang="en-GB" sz="1800" i="0" dirty="0">
              <a:solidFill>
                <a:schemeClr val="tx1"/>
              </a:solidFill>
              <a:effectLst/>
              <a:latin typeface="Raleway" panose="020B0503030101060003" pitchFamily="34" charset="0"/>
            </a:endParaRPr>
          </a:p>
          <a:p>
            <a:pPr algn="l" fontAlgn="t">
              <a:lnSpc>
                <a:spcPct val="150000"/>
              </a:lnSpc>
              <a:spcBef>
                <a:spcPts val="0"/>
              </a:spcBef>
              <a:spcAft>
                <a:spcPts val="0"/>
              </a:spcAft>
              <a:buFont typeface="Arial" panose="020B0604020202020204" pitchFamily="34" charset="0"/>
              <a:buChar char="•"/>
            </a:pPr>
            <a:r>
              <a:rPr lang="en-GB" sz="1800" i="0" u="none" strike="noStrike" dirty="0">
                <a:solidFill>
                  <a:schemeClr val="tx1"/>
                </a:solidFill>
                <a:effectLst/>
                <a:latin typeface="Raleway" panose="020B0503030101060003" pitchFamily="34" charset="0"/>
              </a:rPr>
              <a:t>Make sure you are using the </a:t>
            </a:r>
            <a:r>
              <a:rPr lang="en-GB" sz="1800" b="1" i="0" u="none" strike="noStrike" dirty="0">
                <a:solidFill>
                  <a:srgbClr val="CCE8DA"/>
                </a:solidFill>
                <a:effectLst/>
                <a:latin typeface="Raleway" panose="020B0503030101060003" pitchFamily="34" charset="0"/>
              </a:rPr>
              <a:t>tools</a:t>
            </a:r>
            <a:r>
              <a:rPr lang="en-GB" sz="1800" i="0" u="none" strike="noStrike" dirty="0">
                <a:solidFill>
                  <a:schemeClr val="tx1"/>
                </a:solidFill>
                <a:effectLst/>
                <a:latin typeface="Raleway" panose="020B0503030101060003" pitchFamily="34" charset="0"/>
              </a:rPr>
              <a:t> and </a:t>
            </a:r>
            <a:r>
              <a:rPr lang="en-GB" sz="1800" b="1" i="0" u="none" strike="noStrike" dirty="0">
                <a:solidFill>
                  <a:srgbClr val="CCE8DA"/>
                </a:solidFill>
                <a:effectLst/>
                <a:latin typeface="Raleway" panose="020B0503030101060003" pitchFamily="34" charset="0"/>
              </a:rPr>
              <a:t>methodologies</a:t>
            </a:r>
            <a:r>
              <a:rPr lang="en-GB" sz="1800" i="0" u="none" strike="noStrike" dirty="0">
                <a:solidFill>
                  <a:schemeClr val="tx1"/>
                </a:solidFill>
                <a:effectLst/>
                <a:latin typeface="Raleway" panose="020B0503030101060003" pitchFamily="34" charset="0"/>
              </a:rPr>
              <a:t> that will give you the </a:t>
            </a:r>
            <a:r>
              <a:rPr lang="en-GB" sz="1800" b="1" i="0" u="none" strike="noStrike" dirty="0">
                <a:solidFill>
                  <a:srgbClr val="CCE8DA"/>
                </a:solidFill>
                <a:effectLst/>
                <a:latin typeface="Raleway" panose="020B0503030101060003" pitchFamily="34" charset="0"/>
              </a:rPr>
              <a:t>information you need.</a:t>
            </a:r>
            <a:endParaRPr lang="en-GB" sz="1800" b="1" i="0" dirty="0">
              <a:solidFill>
                <a:srgbClr val="CCE8DA"/>
              </a:solidFill>
              <a:effectLst/>
              <a:latin typeface="Raleway" panose="020B0503030101060003" pitchFamily="34" charset="0"/>
            </a:endParaRPr>
          </a:p>
          <a:p>
            <a:pPr algn="l" fontAlgn="t">
              <a:lnSpc>
                <a:spcPct val="150000"/>
              </a:lnSpc>
              <a:spcBef>
                <a:spcPts val="0"/>
              </a:spcBef>
              <a:spcAft>
                <a:spcPts val="0"/>
              </a:spcAft>
              <a:buClr>
                <a:schemeClr val="tx1"/>
              </a:buClr>
              <a:buFont typeface="Arial" panose="020B0604020202020204" pitchFamily="34" charset="0"/>
              <a:buChar char="•"/>
            </a:pPr>
            <a:r>
              <a:rPr lang="en-GB" sz="1800" b="1" i="0" u="none" strike="noStrike" dirty="0">
                <a:solidFill>
                  <a:srgbClr val="CCE8DA"/>
                </a:solidFill>
                <a:effectLst/>
                <a:latin typeface="Raleway" panose="020B0503030101060003" pitchFamily="34" charset="0"/>
              </a:rPr>
              <a:t>Civil society organisations (CSOs) can be helpful and instrumental partners</a:t>
            </a:r>
            <a:r>
              <a:rPr lang="en-GB" sz="1800" i="0" u="none" strike="noStrike" dirty="0">
                <a:solidFill>
                  <a:srgbClr val="CCE8DA"/>
                </a:solidFill>
                <a:effectLst/>
                <a:latin typeface="Raleway" panose="020B0503030101060003" pitchFamily="34" charset="0"/>
              </a:rPr>
              <a:t>,</a:t>
            </a:r>
            <a:r>
              <a:rPr lang="en-GB" sz="1800" i="0" u="none" strike="noStrike" dirty="0">
                <a:solidFill>
                  <a:schemeClr val="tx1"/>
                </a:solidFill>
                <a:effectLst/>
                <a:latin typeface="Raleway" panose="020B0503030101060003" pitchFamily="34" charset="0"/>
              </a:rPr>
              <a:t> particularly where information is needed quickly, but remember to </a:t>
            </a:r>
            <a:r>
              <a:rPr lang="en-GB" sz="1800" b="1" i="0" u="none" strike="noStrike" dirty="0">
                <a:solidFill>
                  <a:srgbClr val="CCE8DA"/>
                </a:solidFill>
                <a:effectLst/>
                <a:latin typeface="Raleway" panose="020B0503030101060003" pitchFamily="34" charset="0"/>
              </a:rPr>
              <a:t>consider their safety before making requests</a:t>
            </a:r>
            <a:r>
              <a:rPr lang="en-GB" sz="1800" i="0" u="none" strike="noStrike" dirty="0">
                <a:solidFill>
                  <a:srgbClr val="CCE8DA"/>
                </a:solidFill>
                <a:effectLst/>
                <a:latin typeface="Raleway" panose="020B0503030101060003" pitchFamily="34" charset="0"/>
              </a:rPr>
              <a:t>.</a:t>
            </a:r>
            <a:r>
              <a:rPr lang="en-GB" sz="1800" i="0" u="none" strike="noStrike" dirty="0">
                <a:solidFill>
                  <a:schemeClr val="tx1"/>
                </a:solidFill>
                <a:effectLst/>
                <a:latin typeface="Raleway" panose="020B0503030101060003" pitchFamily="34" charset="0"/>
              </a:rPr>
              <a:t> This is part of your </a:t>
            </a:r>
            <a:r>
              <a:rPr lang="en-GB" sz="1800" b="1" i="0" u="none" strike="noStrike" dirty="0">
                <a:solidFill>
                  <a:srgbClr val="CCE8DA"/>
                </a:solidFill>
                <a:effectLst/>
                <a:latin typeface="Raleway" panose="020B0503030101060003" pitchFamily="34" charset="0"/>
              </a:rPr>
              <a:t>due diligence</a:t>
            </a:r>
            <a:r>
              <a:rPr lang="en-GB" sz="1800" b="1" i="0" u="none" strike="noStrike" dirty="0">
                <a:solidFill>
                  <a:srgbClr val="0070C0"/>
                </a:solidFill>
                <a:effectLst/>
                <a:latin typeface="Raleway" panose="020B0503030101060003" pitchFamily="34" charset="0"/>
              </a:rPr>
              <a:t> </a:t>
            </a:r>
            <a:r>
              <a:rPr lang="en-GB" sz="1800" i="0" u="none" strike="noStrike" dirty="0">
                <a:solidFill>
                  <a:schemeClr val="tx1"/>
                </a:solidFill>
                <a:effectLst/>
                <a:latin typeface="Raleway" panose="020B0503030101060003" pitchFamily="34" charset="0"/>
              </a:rPr>
              <a:t>on the context and situation.</a:t>
            </a:r>
            <a:endParaRPr lang="en-GB" sz="1800" i="0" dirty="0">
              <a:solidFill>
                <a:schemeClr val="tx1"/>
              </a:solidFill>
              <a:effectLst/>
              <a:latin typeface="Raleway" panose="020B0503030101060003" pitchFamily="34" charset="0"/>
            </a:endParaRPr>
          </a:p>
          <a:p>
            <a:pPr algn="l" fontAlgn="t">
              <a:lnSpc>
                <a:spcPct val="150000"/>
              </a:lnSpc>
              <a:spcBef>
                <a:spcPts val="0"/>
              </a:spcBef>
              <a:spcAft>
                <a:spcPts val="0"/>
              </a:spcAft>
              <a:buFont typeface="Arial" panose="020B0604020202020204" pitchFamily="34" charset="0"/>
              <a:buChar char="•"/>
            </a:pPr>
            <a:r>
              <a:rPr lang="en-GB" sz="1800" i="0" u="none" strike="noStrike" dirty="0">
                <a:solidFill>
                  <a:schemeClr val="tx1"/>
                </a:solidFill>
                <a:effectLst/>
                <a:latin typeface="Raleway" panose="020B0503030101060003" pitchFamily="34" charset="0"/>
              </a:rPr>
              <a:t>Colleagues involved in impact assessments need the </a:t>
            </a:r>
            <a:r>
              <a:rPr lang="en-GB" sz="1800" b="1" i="0" u="none" strike="noStrike" dirty="0">
                <a:solidFill>
                  <a:srgbClr val="CCE8DA"/>
                </a:solidFill>
                <a:effectLst/>
                <a:latin typeface="Raleway" panose="020B0503030101060003" pitchFamily="34" charset="0"/>
              </a:rPr>
              <a:t>right knowledge and skills.</a:t>
            </a:r>
            <a:endParaRPr lang="en-GB" sz="1800" b="1" i="0" dirty="0">
              <a:solidFill>
                <a:srgbClr val="CCE8DA"/>
              </a:solidFill>
              <a:effectLst/>
              <a:latin typeface="Raleway" panose="020B0503030101060003" pitchFamily="34" charset="0"/>
            </a:endParaRPr>
          </a:p>
          <a:p>
            <a:pPr algn="l" fontAlgn="t">
              <a:lnSpc>
                <a:spcPct val="150000"/>
              </a:lnSpc>
              <a:spcBef>
                <a:spcPts val="0"/>
              </a:spcBef>
              <a:spcAft>
                <a:spcPts val="0"/>
              </a:spcAft>
              <a:buFont typeface="Arial" panose="020B0604020202020204" pitchFamily="34" charset="0"/>
              <a:buChar char="•"/>
            </a:pPr>
            <a:r>
              <a:rPr lang="en-GB" sz="1800" i="0" u="none" strike="noStrike" dirty="0">
                <a:solidFill>
                  <a:schemeClr val="tx1"/>
                </a:solidFill>
                <a:effectLst/>
                <a:latin typeface="Raleway" panose="020B0503030101060003" pitchFamily="34" charset="0"/>
              </a:rPr>
              <a:t>Impact assessments are only effective if you </a:t>
            </a:r>
            <a:r>
              <a:rPr lang="en-GB" sz="1800" b="1" i="0" u="none" strike="noStrike" dirty="0">
                <a:solidFill>
                  <a:srgbClr val="CCE8DA"/>
                </a:solidFill>
                <a:effectLst/>
                <a:latin typeface="Raleway" panose="020B0503030101060003" pitchFamily="34" charset="0"/>
              </a:rPr>
              <a:t>act on the findings</a:t>
            </a:r>
            <a:r>
              <a:rPr lang="en-GB" sz="1800" i="0" u="none" strike="noStrike" dirty="0">
                <a:solidFill>
                  <a:srgbClr val="CCE8DA"/>
                </a:solidFill>
                <a:effectLst/>
                <a:latin typeface="Raleway" panose="020B0503030101060003" pitchFamily="34" charset="0"/>
              </a:rPr>
              <a:t>.</a:t>
            </a:r>
            <a:endParaRPr lang="en-GB" sz="1800" i="0" dirty="0">
              <a:solidFill>
                <a:srgbClr val="CCE8DA"/>
              </a:solidFill>
              <a:effectLst/>
              <a:latin typeface="Raleway" panose="020B0503030101060003" pitchFamily="34" charset="0"/>
            </a:endParaRPr>
          </a:p>
          <a:p>
            <a:pPr algn="l" fontAlgn="t">
              <a:lnSpc>
                <a:spcPct val="150000"/>
              </a:lnSpc>
              <a:spcBef>
                <a:spcPts val="0"/>
              </a:spcBef>
              <a:spcAft>
                <a:spcPts val="0"/>
              </a:spcAft>
              <a:buClr>
                <a:schemeClr val="tx1"/>
              </a:buClr>
              <a:buFont typeface="Arial" panose="020B0604020202020204" pitchFamily="34" charset="0"/>
              <a:buChar char="•"/>
            </a:pPr>
            <a:r>
              <a:rPr lang="en-GB" sz="1800" b="1" i="0" u="none" strike="noStrike" dirty="0">
                <a:solidFill>
                  <a:srgbClr val="CCE8DA"/>
                </a:solidFill>
                <a:effectLst/>
                <a:latin typeface="Raleway" panose="020B0503030101060003" pitchFamily="34" charset="0"/>
              </a:rPr>
              <a:t>Meaningful engagement with stakeholders</a:t>
            </a:r>
            <a:r>
              <a:rPr lang="en-GB" sz="1800" b="1" i="0" u="none" strike="noStrike" dirty="0">
                <a:solidFill>
                  <a:srgbClr val="0070C0"/>
                </a:solidFill>
                <a:effectLst/>
                <a:latin typeface="Raleway" panose="020B0503030101060003" pitchFamily="34" charset="0"/>
              </a:rPr>
              <a:t> </a:t>
            </a:r>
            <a:r>
              <a:rPr lang="en-GB" sz="1800" i="0" u="none" strike="noStrike" dirty="0">
                <a:solidFill>
                  <a:schemeClr val="tx1"/>
                </a:solidFill>
                <a:effectLst/>
                <a:latin typeface="Raleway" panose="020B0503030101060003" pitchFamily="34" charset="0"/>
              </a:rPr>
              <a:t>can be challenging, but is critical.</a:t>
            </a:r>
            <a:endParaRPr lang="en-GB" i="0" dirty="0">
              <a:solidFill>
                <a:schemeClr val="tx1"/>
              </a:solidFill>
              <a:effectLst/>
              <a:latin typeface="Raleway" panose="020B0503030101060003" pitchFamily="34"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4805" y="6066174"/>
            <a:ext cx="450000" cy="450000"/>
          </a:xfrm>
          <a:prstGeom prst="rect">
            <a:avLst/>
          </a:prstGeom>
        </p:spPr>
      </p:pic>
      <p:pic>
        <p:nvPicPr>
          <p:cNvPr id="5" name="Impact 6">
            <a:hlinkClick r:id="" action="ppaction://media"/>
            <a:extLst>
              <a:ext uri="{FF2B5EF4-FFF2-40B4-BE49-F238E27FC236}">
                <a16:creationId xmlns:a16="http://schemas.microsoft.com/office/drawing/2014/main" id="{E2896E94-9A0F-52A0-8FBA-0FC1E04F056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117159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962</Words>
  <Application>Microsoft Office PowerPoint</Application>
  <PresentationFormat>Widescreen</PresentationFormat>
  <Paragraphs>52</Paragraphs>
  <Slides>10</Slides>
  <Notes>3</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Gill Sans MT</vt:lpstr>
      <vt:lpstr>Raleway</vt:lpstr>
      <vt:lpstr>Raleway  </vt:lpstr>
      <vt:lpstr>Times New Roman</vt:lpstr>
      <vt:lpstr>Walbaum Display</vt:lpstr>
      <vt:lpstr>3DFloatVTI</vt:lpstr>
      <vt:lpstr>BUSINESS &amp; HUMAN RIGHTS 101 – LEARNING RESOURCE CEE&amp;CA Summer Academy on Business and Human Rights 2024</vt:lpstr>
      <vt:lpstr>Module 2.2</vt:lpstr>
      <vt:lpstr>Getting to know your company's human rights risks </vt:lpstr>
      <vt:lpstr>Watch these two videos of company practitioners speaking about how they identify human rights risks</vt:lpstr>
      <vt:lpstr>What do processes to identify impacts look like in practice?  </vt:lpstr>
      <vt:lpstr>Now watch these two videos of company practitioners talking about how impact assessments and grievance mechanisms help them to identify human rights impacts</vt:lpstr>
      <vt:lpstr>What do the UN Guiding Principles say about identifying impacts?  </vt:lpstr>
      <vt:lpstr>What is downstream due diligence and how can it be done effectively?</vt:lpstr>
      <vt:lpstr>Insights from business practice </vt:lpstr>
      <vt:lpstr>BUSINESS &amp; HUMAN RIGHTS 101 – LEARNING RESOURCE CEE&amp;CA Summer Academy on Business and Human Rights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Joanna Reyes</dc:creator>
  <cp:lastModifiedBy>Jo Reyes</cp:lastModifiedBy>
  <cp:revision>39</cp:revision>
  <dcterms:created xsi:type="dcterms:W3CDTF">2022-07-17T07:59:35Z</dcterms:created>
  <dcterms:modified xsi:type="dcterms:W3CDTF">2024-08-01T11:09:49Z</dcterms:modified>
</cp:coreProperties>
</file>