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86" r:id="rId3"/>
    <p:sldId id="402" r:id="rId4"/>
    <p:sldId id="404" r:id="rId5"/>
    <p:sldId id="403" r:id="rId6"/>
    <p:sldId id="408" r:id="rId7"/>
    <p:sldId id="405" r:id="rId8"/>
    <p:sldId id="411" r:id="rId9"/>
    <p:sldId id="407" r:id="rId10"/>
    <p:sldId id="4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73FD14-3E5A-DF49-8F58-387FED59F6D4}" name="Lauryane Leneveu" initials="LL" userId="S::lauryane.leneveu@gbihr.org::2b28efba-a14f-4d11-843a-886a710d1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F8792-7E83-4647-96FF-40F4A9107B2C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8DC5D-EF26-4F06-9C85-133137B5C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A999-5E0E-42CA-8400-604AE921F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6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2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5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873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3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74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4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5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8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0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7.jpeg"/><Relationship Id="rId12" Type="http://schemas.openxmlformats.org/officeDocument/2006/relationships/hyperlink" Target="https://vimeo.com/285278689" TargetMode="External"/><Relationship Id="rId2" Type="http://schemas.openxmlformats.org/officeDocument/2006/relationships/video" Target="https://player.vimeo.com/video/285278689?h=8d50da8603&amp;app_id=122963" TargetMode="External"/><Relationship Id="rId1" Type="http://schemas.openxmlformats.org/officeDocument/2006/relationships/video" Target="https://player.vimeo.com/video/285282511?h=28b58bfb20&amp;app_id=122963" TargetMode="External"/><Relationship Id="rId6" Type="http://schemas.openxmlformats.org/officeDocument/2006/relationships/image" Target="../media/image6.jpg"/><Relationship Id="rId11" Type="http://schemas.openxmlformats.org/officeDocument/2006/relationships/hyperlink" Target="https://vimeo.com/285282511" TargetMode="Externa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svg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sv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hyperlink" Target="https://www.basf.com/en/company/sustainability/responsible-partnering/community-advisory-panels.html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sv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hyperlink" Target="http://www.ohchr.org/Documents/Publications/GuidingPrinciplesBusinessHR_EN.pdf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hyperlink" Target="https://podcasts.apple.com/us/podcast/episode-5-expectations-regarding-access-to-remedy-are/id1679373225?i=1000610844546&amp;ign-itscg=30200&amp;ign-itsct=podcast_box_player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hyperlink" Target="https://gbihr.org/business-practice-portal/identifying-human-rights-impacts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5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9" name="Oval 5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0" name="Oval 5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1" name="Group 5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2" name="Freeform: Shape 5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3" name="Freeform: Shape 5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4" name="Oval 5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5" name="Oval 6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 useBgFill="1">
        <p:nvSpPr>
          <p:cNvPr id="76" name="Rectangle 6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3" name="Picture Placeholder 12" descr="Logo&#10;&#10;Description automatically generated">
            <a:extLst>
              <a:ext uri="{FF2B5EF4-FFF2-40B4-BE49-F238E27FC236}">
                <a16:creationId xmlns:a16="http://schemas.microsoft.com/office/drawing/2014/main" id="{738AC809-F0A2-4B49-8BBA-AD65703D9E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334" r="-1" b="-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7" name="Rectangle 64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"/>
            <a:ext cx="12192000" cy="4857751"/>
          </a:xfrm>
          <a:prstGeom prst="rect">
            <a:avLst/>
          </a:prstGeom>
          <a:gradFill flip="none" rotWithShape="1">
            <a:gsLst>
              <a:gs pos="70000">
                <a:schemeClr val="bg2">
                  <a:alpha val="60000"/>
                </a:schemeClr>
              </a:gs>
              <a:gs pos="26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598" y="180458"/>
            <a:ext cx="11616402" cy="98488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r>
              <a:rPr lang="en-US" sz="3700" dirty="0">
                <a:latin typeface="Raleway" panose="020B0503030101060003" pitchFamily="34" charset="0"/>
              </a:rPr>
              <a:t>BUSINESS &amp; HUMAN RIGHTS 101 – LEARNING RESOURCE</a:t>
            </a:r>
            <a:br>
              <a:rPr lang="en-US" sz="3700" dirty="0">
                <a:latin typeface="Raleway" panose="020B0503030101060003" pitchFamily="34" charset="0"/>
              </a:rPr>
            </a:br>
            <a:r>
              <a:rPr lang="en-US" sz="2400" dirty="0">
                <a:latin typeface="Raleway" panose="020B0503030101060003" pitchFamily="34" charset="0"/>
              </a:rPr>
              <a:t>CEE&amp;CA Summer Academy on Business and Human Rights 2024</a:t>
            </a:r>
            <a:endParaRPr lang="en-US" sz="3700" dirty="0">
              <a:latin typeface="Raleway" panose="020B05030301010600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4612" y="5330979"/>
            <a:ext cx="6123397" cy="984885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200" dirty="0">
                <a:solidFill>
                  <a:srgbClr val="006092">
                    <a:alpha val="60000"/>
                  </a:srgbClr>
                </a:solidFill>
              </a:rPr>
              <a:t>The Global Business Initiative on Human Rights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6" name="5">
            <a:hlinkClick r:id="" action="ppaction://media"/>
            <a:extLst>
              <a:ext uri="{FF2B5EF4-FFF2-40B4-BE49-F238E27FC236}">
                <a16:creationId xmlns:a16="http://schemas.microsoft.com/office/drawing/2014/main" id="{84BBB8C4-0FF5-4920-ACED-F503980026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00" end="10059"/>
                  <p14:fade in="1250" out="1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5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9" name="Oval 5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0" name="Oval 5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1" name="Group 5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2" name="Freeform: Shape 5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3" name="Freeform: Shape 5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4" name="Oval 5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5" name="Oval 6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 useBgFill="1">
        <p:nvSpPr>
          <p:cNvPr id="76" name="Rectangle 6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3" name="Picture Placeholder 12" descr="Logo&#10;&#10;Description automatically generated">
            <a:extLst>
              <a:ext uri="{FF2B5EF4-FFF2-40B4-BE49-F238E27FC236}">
                <a16:creationId xmlns:a16="http://schemas.microsoft.com/office/drawing/2014/main" id="{738AC809-F0A2-4B49-8BBA-AD65703D9E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334" r="-1" b="-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7" name="Rectangle 64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"/>
            <a:ext cx="12192000" cy="4857751"/>
          </a:xfrm>
          <a:prstGeom prst="rect">
            <a:avLst/>
          </a:prstGeom>
          <a:gradFill flip="none" rotWithShape="1">
            <a:gsLst>
              <a:gs pos="70000">
                <a:schemeClr val="bg2">
                  <a:alpha val="60000"/>
                </a:schemeClr>
              </a:gs>
              <a:gs pos="26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598" y="180458"/>
            <a:ext cx="11616402" cy="98488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r>
              <a:rPr lang="en-US" sz="3700" dirty="0">
                <a:latin typeface="Raleway" panose="020B0503030101060003" pitchFamily="34" charset="0"/>
              </a:rPr>
              <a:t>BUSINESS &amp; HUMAN RIGHTS 101 – LEARNING RESOURCE</a:t>
            </a:r>
            <a:br>
              <a:rPr lang="en-US" sz="3700" dirty="0">
                <a:latin typeface="Raleway" panose="020B0503030101060003" pitchFamily="34" charset="0"/>
              </a:rPr>
            </a:br>
            <a:r>
              <a:rPr lang="en-US" sz="2400" dirty="0">
                <a:latin typeface="Raleway" panose="020B0503030101060003" pitchFamily="34" charset="0"/>
              </a:rPr>
              <a:t>CEE&amp;CA Summer Academy on Business and Human </a:t>
            </a:r>
            <a:r>
              <a:rPr lang="en-US" sz="2400">
                <a:latin typeface="Raleway" panose="020B0503030101060003" pitchFamily="34" charset="0"/>
              </a:rPr>
              <a:t>Rights 2024</a:t>
            </a:r>
            <a:endParaRPr lang="en-US" sz="3700" dirty="0">
              <a:latin typeface="Raleway" panose="020B05030301010600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4612" y="5330979"/>
            <a:ext cx="6123397" cy="984885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200" dirty="0">
                <a:solidFill>
                  <a:srgbClr val="006092">
                    <a:alpha val="60000"/>
                  </a:srgbClr>
                </a:solidFill>
              </a:rPr>
              <a:t>The Global Business Initiative on Human Rights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6" name="5">
            <a:hlinkClick r:id="" action="ppaction://media"/>
            <a:extLst>
              <a:ext uri="{FF2B5EF4-FFF2-40B4-BE49-F238E27FC236}">
                <a16:creationId xmlns:a16="http://schemas.microsoft.com/office/drawing/2014/main" id="{84BBB8C4-0FF5-4920-ACED-F503980026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00" end="10059"/>
                  <p14:fade in="1250" out="1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5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in front of a rock wall&#10;&#10;Description automatically generated with medium confidence">
            <a:extLst>
              <a:ext uri="{FF2B5EF4-FFF2-40B4-BE49-F238E27FC236}">
                <a16:creationId xmlns:a16="http://schemas.microsoft.com/office/drawing/2014/main" id="{D01E97AE-D9E4-6244-24C9-A2C53832E3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7" b="188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53C298-865C-F46F-6B20-F04A6BD5F3C6}"/>
              </a:ext>
            </a:extLst>
          </p:cNvPr>
          <p:cNvSpPr/>
          <p:nvPr/>
        </p:nvSpPr>
        <p:spPr>
          <a:xfrm>
            <a:off x="264160" y="1493520"/>
            <a:ext cx="5831840" cy="3373120"/>
          </a:xfrm>
          <a:prstGeom prst="rect">
            <a:avLst/>
          </a:prstGeom>
          <a:solidFill>
            <a:schemeClr val="dk1">
              <a:alpha val="3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23" y="1040559"/>
            <a:ext cx="6369234" cy="1518499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6600" b="1" dirty="0">
                <a:latin typeface="Raleway" panose="020B05030301010600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 2.3</a:t>
            </a:r>
            <a:endParaRPr lang="en-GB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22" y="2725116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100" b="1" dirty="0">
                <a:solidFill>
                  <a:schemeClr val="tx1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</a:t>
            </a:r>
            <a:r>
              <a:rPr lang="en-GB" sz="4100" b="1">
                <a:solidFill>
                  <a:schemeClr val="tx1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STEPS:</a:t>
            </a:r>
            <a:br>
              <a:rPr lang="en-GB" sz="4100" b="1" dirty="0">
                <a:solidFill>
                  <a:schemeClr val="tx1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F8CBAD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Dealing with grievances</a:t>
            </a:r>
            <a:endParaRPr lang="en-US" sz="3600" b="1" kern="1200" dirty="0">
              <a:solidFill>
                <a:srgbClr val="F8CBA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</a:pPr>
            <a:endParaRPr 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8" name="Graphic 17" descr="End with solid fill">
            <a:extLst>
              <a:ext uri="{FF2B5EF4-FFF2-40B4-BE49-F238E27FC236}">
                <a16:creationId xmlns:a16="http://schemas.microsoft.com/office/drawing/2014/main" id="{ECE3BBA2-5197-46E3-B369-6DA64CC9A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5113" y="5847188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57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rock wall&#10;&#10;Description automatically generated with medium confidence">
            <a:extLst>
              <a:ext uri="{FF2B5EF4-FFF2-40B4-BE49-F238E27FC236}">
                <a16:creationId xmlns:a16="http://schemas.microsoft.com/office/drawing/2014/main" id="{3F703C2B-F0BB-266A-911B-60017D63C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b="14792"/>
          <a:stretch/>
        </p:blipFill>
        <p:spPr>
          <a:xfrm>
            <a:off x="-298331" y="0"/>
            <a:ext cx="1249033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83B740-AD62-454E-BA4E-390F1D63A45F}"/>
              </a:ext>
            </a:extLst>
          </p:cNvPr>
          <p:cNvSpPr/>
          <p:nvPr/>
        </p:nvSpPr>
        <p:spPr>
          <a:xfrm>
            <a:off x="328055" y="204309"/>
            <a:ext cx="11461022" cy="61565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688A8-5A36-4B5C-B6FF-9D865F16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51" y="338026"/>
            <a:ext cx="10528942" cy="1154661"/>
          </a:xfrm>
        </p:spPr>
        <p:txBody>
          <a:bodyPr/>
          <a:lstStyle/>
          <a:p>
            <a:r>
              <a:rPr lang="en-GB" sz="40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Dealing with grievances: </a:t>
            </a:r>
            <a:br>
              <a:rPr lang="en-GB" sz="40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</a:br>
            <a:r>
              <a:rPr lang="en-GB" sz="36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Respecting human rights when things go wrong</a:t>
            </a:r>
            <a:br>
              <a:rPr lang="en-GB" sz="36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</a:br>
            <a:br>
              <a:rPr lang="en-GB" sz="4000" i="0" dirty="0">
                <a:effectLst/>
                <a:latin typeface="Raleway" panose="020B0503030101060003" pitchFamily="34" charset="0"/>
              </a:rPr>
            </a:br>
            <a:endParaRPr lang="en-GB" sz="4000" dirty="0">
              <a:latin typeface="Raleway" panose="020B05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65CB3-0C81-4185-A1E7-C965BC8E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602529"/>
            <a:ext cx="10451119" cy="486685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en-GB" sz="16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Sometimes, things will go wrong. </a:t>
            </a:r>
            <a:r>
              <a:rPr lang="en-GB" sz="16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Even with good policies and processes in place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2DCBD-8306-4812-AF7C-915444FAF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" y="2450205"/>
            <a:ext cx="10225166" cy="3324501"/>
          </a:xfrm>
        </p:spPr>
        <p:txBody>
          <a:bodyPr/>
          <a:lstStyle/>
          <a:p>
            <a:pPr fontAlgn="base"/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How a company responds when this happens is key to whether it is - and is seen to be - respecting human rights. Stakeholders and international standards expect companies to focus on righting the wrong. Achieving a meaningful outcome – and 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effective remedy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– for affected people. These situations also offer an opportunity for companies to build trust and deepen their relationships with key stakeholders.</a:t>
            </a:r>
          </a:p>
          <a:p>
            <a:pPr fontAlgn="base"/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Doing this well can be hard. But by taking a thoughtful approach to dealing with grievances, companies can help ensure they do right by the people affected by their business activities and meet stakeholders’ expectations.</a:t>
            </a:r>
          </a:p>
          <a:p>
            <a:pPr algn="l" fontAlgn="base"/>
            <a:endParaRPr lang="en-GB" sz="1800" b="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</p:txBody>
      </p:sp>
      <p:pic>
        <p:nvPicPr>
          <p:cNvPr id="10" name="Graphic 9" descr="End with solid fill">
            <a:extLst>
              <a:ext uri="{FF2B5EF4-FFF2-40B4-BE49-F238E27FC236}">
                <a16:creationId xmlns:a16="http://schemas.microsoft.com/office/drawing/2014/main" id="{DA5492D2-A614-452F-943B-04B9EF30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9077" y="6039020"/>
            <a:ext cx="450000" cy="450000"/>
          </a:xfrm>
          <a:prstGeom prst="rect">
            <a:avLst/>
          </a:prstGeom>
        </p:spPr>
      </p:pic>
      <p:pic>
        <p:nvPicPr>
          <p:cNvPr id="6" name="GM 3">
            <a:hlinkClick r:id="" action="ppaction://media"/>
            <a:extLst>
              <a:ext uri="{FF2B5EF4-FFF2-40B4-BE49-F238E27FC236}">
                <a16:creationId xmlns:a16="http://schemas.microsoft.com/office/drawing/2014/main" id="{99A22AD2-4F45-134D-C4A7-2E38E630B4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58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80">
        <p159:morph option="byObject"/>
      </p:transition>
    </mc:Choice>
    <mc:Fallback xmlns="">
      <p:transition spd="slow" advTm="300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D53481-B31C-F897-1E6E-B73CF4F9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  <p:pic>
        <p:nvPicPr>
          <p:cNvPr id="10" name="Online Media 9" title="How should companies respond to grievances?">
            <a:hlinkClick r:id="" action="ppaction://media"/>
            <a:extLst>
              <a:ext uri="{FF2B5EF4-FFF2-40B4-BE49-F238E27FC236}">
                <a16:creationId xmlns:a16="http://schemas.microsoft.com/office/drawing/2014/main" id="{26427B9D-F351-AD50-B605-5D3C866E08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753081" y="204308"/>
            <a:ext cx="5110864" cy="2879360"/>
          </a:xfrm>
          <a:prstGeom prst="rect">
            <a:avLst/>
          </a:prstGeom>
        </p:spPr>
      </p:pic>
      <p:pic>
        <p:nvPicPr>
          <p:cNvPr id="11" name="Online Media 10" title="How companies can get information about grievances">
            <a:hlinkClick r:id="" action="ppaction://media"/>
            <a:extLst>
              <a:ext uri="{FF2B5EF4-FFF2-40B4-BE49-F238E27FC236}">
                <a16:creationId xmlns:a16="http://schemas.microsoft.com/office/drawing/2014/main" id="{55E76195-3835-256E-7404-A3F495A0F24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755706" y="3499741"/>
            <a:ext cx="5108239" cy="28733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3CE4CA-6D77-66CE-3C5A-87F2FFE7B7A2}"/>
              </a:ext>
            </a:extLst>
          </p:cNvPr>
          <p:cNvSpPr/>
          <p:nvPr/>
        </p:nvSpPr>
        <p:spPr>
          <a:xfrm>
            <a:off x="328054" y="204308"/>
            <a:ext cx="5767945" cy="633867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0DE04-868E-EAEC-8285-124B8D4254B7}"/>
              </a:ext>
            </a:extLst>
          </p:cNvPr>
          <p:cNvSpPr txBox="1"/>
          <p:nvPr/>
        </p:nvSpPr>
        <p:spPr>
          <a:xfrm>
            <a:off x="550863" y="836579"/>
            <a:ext cx="3009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Raleway" panose="020B0503030101060003" pitchFamily="34" charset="0"/>
              </a:rPr>
              <a:t>Now watch these two videos on how companies should respond to grievances and how companies can get information about grievances. </a:t>
            </a:r>
          </a:p>
        </p:txBody>
      </p:sp>
      <p:pic>
        <p:nvPicPr>
          <p:cNvPr id="4" name="Graphic 3" descr="End with solid fill">
            <a:extLst>
              <a:ext uri="{FF2B5EF4-FFF2-40B4-BE49-F238E27FC236}">
                <a16:creationId xmlns:a16="http://schemas.microsoft.com/office/drawing/2014/main" id="{FCDA0D48-65EC-553D-3C61-5D50BD901E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0444" y="6317979"/>
            <a:ext cx="450000" cy="45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E6330-396A-10AC-7F39-32B101F5BEFC}"/>
              </a:ext>
            </a:extLst>
          </p:cNvPr>
          <p:cNvSpPr txBox="1"/>
          <p:nvPr/>
        </p:nvSpPr>
        <p:spPr>
          <a:xfrm>
            <a:off x="6665286" y="3076262"/>
            <a:ext cx="498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 panose="020B0503030101060003" pitchFamily="34" charset="0"/>
              </a:rPr>
              <a:t>Play this video on Vimeo </a:t>
            </a:r>
            <a:r>
              <a:rPr lang="en-GB" dirty="0">
                <a:latin typeface="Raleway" panose="020B05030301010600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dirty="0"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2BE24-4C28-FBC5-EB13-F854A8F818B5}"/>
              </a:ext>
            </a:extLst>
          </p:cNvPr>
          <p:cNvSpPr txBox="1"/>
          <p:nvPr/>
        </p:nvSpPr>
        <p:spPr>
          <a:xfrm>
            <a:off x="6665286" y="6358313"/>
            <a:ext cx="498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 panose="020B0503030101060003" pitchFamily="34" charset="0"/>
              </a:rPr>
              <a:t>Play this video on Vimeo </a:t>
            </a:r>
            <a:r>
              <a:rPr lang="en-GB" dirty="0">
                <a:latin typeface="Raleway" panose="020B05030301010600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dirty="0">
              <a:latin typeface="Raleway" panose="020B0503030101060003" pitchFamily="34" charset="0"/>
            </a:endParaRPr>
          </a:p>
        </p:txBody>
      </p:sp>
      <p:pic>
        <p:nvPicPr>
          <p:cNvPr id="9" name="GM 4">
            <a:hlinkClick r:id="" action="ppaction://media"/>
            <a:extLst>
              <a:ext uri="{FF2B5EF4-FFF2-40B4-BE49-F238E27FC236}">
                <a16:creationId xmlns:a16="http://schemas.microsoft.com/office/drawing/2014/main" id="{2912ADB5-C13A-2F0B-2AC2-08313C4AAD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rock wall&#10;&#10;Description automatically generated with medium confidence">
            <a:extLst>
              <a:ext uri="{FF2B5EF4-FFF2-40B4-BE49-F238E27FC236}">
                <a16:creationId xmlns:a16="http://schemas.microsoft.com/office/drawing/2014/main" id="{3F703C2B-F0BB-266A-911B-60017D63C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b="14792"/>
          <a:stretch/>
        </p:blipFill>
        <p:spPr>
          <a:xfrm>
            <a:off x="-298331" y="0"/>
            <a:ext cx="1249033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83B740-AD62-454E-BA4E-390F1D63A45F}"/>
              </a:ext>
            </a:extLst>
          </p:cNvPr>
          <p:cNvSpPr/>
          <p:nvPr/>
        </p:nvSpPr>
        <p:spPr>
          <a:xfrm>
            <a:off x="328055" y="204309"/>
            <a:ext cx="11461022" cy="61565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688A8-5A36-4B5C-B6FF-9D865F16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63" y="465706"/>
            <a:ext cx="10528942" cy="1442506"/>
          </a:xfrm>
        </p:spPr>
        <p:txBody>
          <a:bodyPr/>
          <a:lstStyle/>
          <a:p>
            <a:r>
              <a:rPr lang="en-GB" sz="40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What does dealing with grievances look like in practice?</a:t>
            </a:r>
            <a:br>
              <a:rPr lang="en-GB" sz="40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</a:br>
            <a:br>
              <a:rPr lang="en-GB" sz="40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</a:br>
            <a:br>
              <a:rPr lang="en-GB" sz="4000" i="0" dirty="0">
                <a:effectLst/>
                <a:latin typeface="Raleway" panose="020B0503030101060003" pitchFamily="34" charset="0"/>
              </a:rPr>
            </a:br>
            <a:endParaRPr lang="en-GB" sz="4000" dirty="0">
              <a:latin typeface="Raleway" panose="020B05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65CB3-0C81-4185-A1E7-C965BC8E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63" y="1640535"/>
            <a:ext cx="10451119" cy="535354"/>
          </a:xfrm>
        </p:spPr>
        <p:txBody>
          <a:bodyPr/>
          <a:lstStyle/>
          <a:p>
            <a:pPr algn="l" fontAlgn="base"/>
            <a:r>
              <a:rPr lang="en-GB" sz="16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Ways to identify grievances: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2DCBD-8306-4812-AF7C-915444FAF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63" y="2209715"/>
            <a:ext cx="10225166" cy="3324501"/>
          </a:xfrm>
        </p:spPr>
        <p:txBody>
          <a:bodyPr/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Strengthen existing hotlines and community liaison processes, such as BASF's </a:t>
            </a:r>
            <a:r>
              <a:rPr lang="en-GB" sz="1400" b="1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Advisory Panels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. 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Develop and implement new grievance mechanisms – alone or in collaboration with other stakeholders. 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Build a culture of openness that empowers employees and suppliers to </a:t>
            </a:r>
            <a:r>
              <a:rPr lang="en-GB" sz="1400" dirty="0">
                <a:solidFill>
                  <a:schemeClr val="tx1"/>
                </a:solidFill>
                <a:latin typeface="Raleway" panose="020B0503030101060003" pitchFamily="34" charset="0"/>
              </a:rPr>
              <a:t>raise 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issues and concerns. 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Use human rights impact assessment, transactional due diligence and audit processes to identify issues and grievances.</a:t>
            </a:r>
            <a:b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</a:b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 </a:t>
            </a:r>
          </a:p>
          <a:p>
            <a:pPr marL="0" indent="0"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cap="all" spc="200" dirty="0">
                <a:solidFill>
                  <a:srgbClr val="F8CBAD"/>
                </a:solidFill>
                <a:latin typeface="Raleway" panose="020B0503030101060003" pitchFamily="34" charset="0"/>
              </a:rPr>
              <a:t>Ways to respond to and address grievances: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Use internal processes (including ombudspersons) to resolve grievances directly.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Collaborate with other stakeholders (including business, government and civil society) to address specific issues. 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Participate in third party processes – such as OECD National Contact Point, tribunal, court and arbitration processes. 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Take steps to prevent issues recurring once identified. 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Appropriate processes to identify and respond to grievances will vary with context. Testing thinking and ways forward with external experts and civil society organisations can be helpful.</a:t>
            </a:r>
          </a:p>
          <a:p>
            <a:pPr algn="l" fontAlgn="base"/>
            <a:endParaRPr lang="en-GB" sz="1800" b="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</p:txBody>
      </p:sp>
      <p:pic>
        <p:nvPicPr>
          <p:cNvPr id="10" name="Graphic 9" descr="End with solid fill">
            <a:extLst>
              <a:ext uri="{FF2B5EF4-FFF2-40B4-BE49-F238E27FC236}">
                <a16:creationId xmlns:a16="http://schemas.microsoft.com/office/drawing/2014/main" id="{DA5492D2-A614-452F-943B-04B9EF307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39077" y="6039020"/>
            <a:ext cx="450000" cy="450000"/>
          </a:xfrm>
          <a:prstGeom prst="rect">
            <a:avLst/>
          </a:prstGeom>
        </p:spPr>
      </p:pic>
      <p:pic>
        <p:nvPicPr>
          <p:cNvPr id="6" name="GM 5">
            <a:hlinkClick r:id="" action="ppaction://media"/>
            <a:extLst>
              <a:ext uri="{FF2B5EF4-FFF2-40B4-BE49-F238E27FC236}">
                <a16:creationId xmlns:a16="http://schemas.microsoft.com/office/drawing/2014/main" id="{40BF7AF2-1A8D-2001-D90B-7D037C4B0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8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rock wall&#10;&#10;Description automatically generated with medium confidence">
            <a:extLst>
              <a:ext uri="{FF2B5EF4-FFF2-40B4-BE49-F238E27FC236}">
                <a16:creationId xmlns:a16="http://schemas.microsoft.com/office/drawing/2014/main" id="{8B84AFEA-44FE-3976-1458-0DE852D9DA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b="14792"/>
          <a:stretch/>
        </p:blipFill>
        <p:spPr>
          <a:xfrm>
            <a:off x="-298331" y="-39835"/>
            <a:ext cx="1249033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83B740-AD62-454E-BA4E-390F1D63A45F}"/>
              </a:ext>
            </a:extLst>
          </p:cNvPr>
          <p:cNvSpPr/>
          <p:nvPr/>
        </p:nvSpPr>
        <p:spPr>
          <a:xfrm>
            <a:off x="328055" y="136183"/>
            <a:ext cx="11461022" cy="615658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688A8-5A36-4B5C-B6FF-9D865F16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79" y="565233"/>
            <a:ext cx="10528942" cy="1131080"/>
          </a:xfrm>
        </p:spPr>
        <p:txBody>
          <a:bodyPr/>
          <a:lstStyle/>
          <a:p>
            <a:r>
              <a:rPr lang="en-GB" sz="32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What do the UN Guiding Principles on Business and Human Rights say about grievances?</a:t>
            </a:r>
            <a:br>
              <a:rPr lang="en-GB" sz="36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</a:br>
            <a:br>
              <a:rPr lang="en-GB" sz="3600" b="1" i="0" dirty="0">
                <a:effectLst/>
                <a:latin typeface="Raleway" panose="020B0503030101060003" pitchFamily="34" charset="0"/>
              </a:rPr>
            </a:br>
            <a:endParaRPr lang="en-GB" sz="3600" b="1" dirty="0">
              <a:latin typeface="Raleway" panose="020B05030301010600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2DCBD-8306-4812-AF7C-915444FAF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579" y="1893507"/>
            <a:ext cx="11017974" cy="4828310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en-GB" sz="1800" dirty="0">
                <a:solidFill>
                  <a:schemeClr val="tx1"/>
                </a:solidFill>
                <a:latin typeface="Raleway" panose="020B0503030101060003" pitchFamily="34" charset="0"/>
              </a:rPr>
              <a:t>The </a:t>
            </a:r>
            <a:r>
              <a:rPr lang="en-GB" sz="1800" b="1" dirty="0">
                <a:solidFill>
                  <a:schemeClr val="tx1"/>
                </a:solidFill>
                <a:latin typeface="Raleway" panose="020B05030301010600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Guiding Principles on Business and Human Rights</a:t>
            </a:r>
            <a:r>
              <a:rPr lang="en-GB" sz="1800" b="1" dirty="0">
                <a:solidFill>
                  <a:schemeClr val="tx1"/>
                </a:solidFill>
                <a:latin typeface="Raleway" panose="020B0503030101060003" pitchFamily="34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Raleway" panose="020B0503030101060003" pitchFamily="34" charset="0"/>
              </a:rPr>
              <a:t>expect companies </a:t>
            </a:r>
            <a:r>
              <a:rPr lang="en-GB" sz="1800" b="1" dirty="0">
                <a:solidFill>
                  <a:srgbClr val="F8CBAD"/>
                </a:solidFill>
                <a:latin typeface="Raleway" panose="020B0503030101060003" pitchFamily="34" charset="0"/>
              </a:rPr>
              <a:t>to provide for or participate in remedy when they have caused or contributed to human rights harms</a:t>
            </a:r>
            <a:r>
              <a:rPr lang="en-GB" sz="1800" dirty="0">
                <a:solidFill>
                  <a:schemeClr val="tx1"/>
                </a:solidFill>
                <a:latin typeface="Raleway" panose="020B0503030101060003" pitchFamily="34" charset="0"/>
              </a:rPr>
              <a:t>. Additionally, where a company is instead </a:t>
            </a:r>
            <a:r>
              <a:rPr lang="en-GB" sz="1800" b="1" dirty="0">
                <a:solidFill>
                  <a:srgbClr val="F8CBAD"/>
                </a:solidFill>
                <a:latin typeface="Raleway" panose="020B0503030101060003" pitchFamily="34" charset="0"/>
              </a:rPr>
              <a:t>directly linked to harms</a:t>
            </a:r>
            <a:r>
              <a:rPr lang="en-GB" sz="1800" dirty="0">
                <a:solidFill>
                  <a:schemeClr val="tx1"/>
                </a:solidFill>
                <a:latin typeface="Raleway" panose="020B0503030101060003" pitchFamily="34" charset="0"/>
              </a:rPr>
              <a:t>, the UNGPs note that it may </a:t>
            </a:r>
            <a:r>
              <a:rPr lang="en-GB" sz="1800" b="1" dirty="0">
                <a:solidFill>
                  <a:srgbClr val="F8CBAD"/>
                </a:solidFill>
                <a:latin typeface="Raleway" panose="020B0503030101060003" pitchFamily="34" charset="0"/>
              </a:rPr>
              <a:t>still wish to play a role in remedy </a:t>
            </a:r>
            <a:r>
              <a:rPr lang="en-GB" sz="1800" dirty="0">
                <a:solidFill>
                  <a:schemeClr val="tx1"/>
                </a:solidFill>
                <a:latin typeface="Raleway" panose="020B0503030101060003" pitchFamily="34" charset="0"/>
              </a:rPr>
              <a:t>– even though it does not have a responsibility to do so. </a:t>
            </a:r>
          </a:p>
          <a:p>
            <a:pPr marL="0" indent="0" fontAlgn="base">
              <a:buNone/>
            </a:pPr>
            <a:endParaRPr lang="en-GB" sz="1400" dirty="0">
              <a:solidFill>
                <a:schemeClr val="tx1"/>
              </a:solidFill>
              <a:latin typeface="Raleway" panose="020B0503030101060003" pitchFamily="34" charset="0"/>
            </a:endParaRPr>
          </a:p>
          <a:p>
            <a:pPr marL="0" indent="0" fontAlgn="base">
              <a:buNone/>
            </a:pPr>
            <a:r>
              <a:rPr lang="en-GB" sz="18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KEY GUIDANCE ON DEALING WITH GRIEVANCES INCLUDES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: </a:t>
            </a:r>
          </a:p>
          <a:p>
            <a:pPr fontAlgn="base"/>
            <a:r>
              <a:rPr lang="en-GB" sz="16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Companies should address adverse human rights impacts they are involved in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, which requires taking adequate measures, where appropriate, for their remediation.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To make it possible for grievances to be addressed early and remediated directly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, companies should establish or participate in operational-level grievance mechanisms.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Collaborative initiatives, including industry initiatives, should ensure the availability of effective mechanisms</a:t>
            </a:r>
            <a:r>
              <a:rPr lang="en-GB" sz="1600" b="0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 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through which affected parties can raise concerns.</a:t>
            </a:r>
          </a:p>
          <a:p>
            <a:pPr marL="0" indent="0" algn="l" fontAlgn="base">
              <a:buNone/>
            </a:pPr>
            <a:endParaRPr lang="en-GB" sz="1800" b="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</p:txBody>
      </p:sp>
      <p:pic>
        <p:nvPicPr>
          <p:cNvPr id="10" name="Graphic 9" descr="End with solid fill">
            <a:extLst>
              <a:ext uri="{FF2B5EF4-FFF2-40B4-BE49-F238E27FC236}">
                <a16:creationId xmlns:a16="http://schemas.microsoft.com/office/drawing/2014/main" id="{DA5492D2-A614-452F-943B-04B9EF307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39077" y="6039020"/>
            <a:ext cx="450000" cy="450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B74D7E3-1C5F-B145-8EEF-3BA323C840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4571" r="5811" b="6028"/>
          <a:stretch/>
        </p:blipFill>
        <p:spPr>
          <a:xfrm>
            <a:off x="10766121" y="256378"/>
            <a:ext cx="876300" cy="874395"/>
          </a:xfrm>
          <a:prstGeom prst="rect">
            <a:avLst/>
          </a:prstGeom>
        </p:spPr>
      </p:pic>
      <p:pic>
        <p:nvPicPr>
          <p:cNvPr id="5" name="GM 6">
            <a:hlinkClick r:id="" action="ppaction://media"/>
            <a:extLst>
              <a:ext uri="{FF2B5EF4-FFF2-40B4-BE49-F238E27FC236}">
                <a16:creationId xmlns:a16="http://schemas.microsoft.com/office/drawing/2014/main" id="{839AF519-402C-FB2E-D5CB-456CB988C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9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9135">
        <p159:morph option="byObject"/>
      </p:transition>
    </mc:Choice>
    <mc:Fallback xmlns="">
      <p:transition spd="slow" advTm="69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rock wall&#10;&#10;Description automatically generated with medium confidence">
            <a:extLst>
              <a:ext uri="{FF2B5EF4-FFF2-40B4-BE49-F238E27FC236}">
                <a16:creationId xmlns:a16="http://schemas.microsoft.com/office/drawing/2014/main" id="{8B84AFEA-44FE-3976-1458-0DE852D9DA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b="14792"/>
          <a:stretch/>
        </p:blipFill>
        <p:spPr>
          <a:xfrm>
            <a:off x="-298331" y="-39835"/>
            <a:ext cx="1249033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83B740-AD62-454E-BA4E-390F1D63A45F}"/>
              </a:ext>
            </a:extLst>
          </p:cNvPr>
          <p:cNvSpPr/>
          <p:nvPr/>
        </p:nvSpPr>
        <p:spPr>
          <a:xfrm>
            <a:off x="328055" y="136183"/>
            <a:ext cx="11461022" cy="615658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688A8-5A36-4B5C-B6FF-9D865F16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3" y="565233"/>
            <a:ext cx="10792974" cy="1442506"/>
          </a:xfrm>
        </p:spPr>
        <p:txBody>
          <a:bodyPr/>
          <a:lstStyle/>
          <a:p>
            <a:r>
              <a:rPr lang="en-GB" sz="32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What do the UN Guiding Principles on Business and Human Rights say about grievances?</a:t>
            </a:r>
            <a:br>
              <a:rPr lang="en-GB" sz="36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</a:br>
            <a:br>
              <a:rPr lang="en-GB" sz="4000" b="1" i="0" dirty="0">
                <a:effectLst/>
                <a:latin typeface="Raleway" panose="020B0503030101060003" pitchFamily="34" charset="0"/>
              </a:rPr>
            </a:br>
            <a:endParaRPr lang="en-GB" sz="4000" b="1" dirty="0">
              <a:latin typeface="Raleway" panose="020B05030301010600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2DCBD-8306-4812-AF7C-915444FAF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103" y="2189121"/>
            <a:ext cx="11017974" cy="3324501"/>
          </a:xfrm>
        </p:spPr>
        <p:txBody>
          <a:bodyPr/>
          <a:lstStyle/>
          <a:p>
            <a:pPr marL="0" indent="0" fontAlgn="base">
              <a:buNone/>
            </a:pPr>
            <a:r>
              <a:rPr lang="en-GB" sz="18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KEY GUIDANCE ON DEALING WITH GRIEVANCES INCLUDES (2/2):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To ensure their effectiveness, non-judicial grievance mechanisms </a:t>
            </a:r>
            <a:r>
              <a:rPr lang="en-GB" sz="180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should be 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legitimate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, 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accessible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, 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predictable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, 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equitable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, 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transparent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, 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rights-compatible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, 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a source of continuous learning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and 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based on engagement and dialogue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.</a:t>
            </a:r>
          </a:p>
          <a:p>
            <a:pPr marL="0" indent="0" algn="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  <a:sym typeface="Wingdings" pitchFamily="2" charset="2"/>
              </a:rPr>
              <a:t>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See </a:t>
            </a:r>
            <a:r>
              <a:rPr lang="en-GB" sz="1800" b="0" i="1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Guiding Principles 11, 22 and 29 – 31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for more.</a:t>
            </a:r>
          </a:p>
          <a:p>
            <a:pPr marL="0" indent="0"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  <a:p>
            <a:pPr marL="0" indent="0"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Importantly, whilst companies may have a responsibility to provide for or participate in remedy, </a:t>
            </a:r>
            <a:r>
              <a:rPr lang="en-GB" sz="1800" b="1" i="0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States also play a role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here. They have an international legal duty to ensure access to effective remedy for affected people. More information about this is set out in </a:t>
            </a:r>
            <a:r>
              <a:rPr lang="en-GB" sz="1800" b="1" i="0" u="sng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Pillar III of the UNGPs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.</a:t>
            </a:r>
          </a:p>
          <a:p>
            <a:pPr marL="0" indent="0" algn="l" fontAlgn="base">
              <a:buNone/>
            </a:pPr>
            <a:endParaRPr lang="en-GB" sz="1800" b="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</p:txBody>
      </p:sp>
      <p:pic>
        <p:nvPicPr>
          <p:cNvPr id="10" name="Graphic 9" descr="End with solid fill">
            <a:extLst>
              <a:ext uri="{FF2B5EF4-FFF2-40B4-BE49-F238E27FC236}">
                <a16:creationId xmlns:a16="http://schemas.microsoft.com/office/drawing/2014/main" id="{DA5492D2-A614-452F-943B-04B9EF30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9077" y="6039020"/>
            <a:ext cx="450000" cy="450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B74D7E3-1C5F-B145-8EEF-3BA323C840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4571" r="5811" b="6028"/>
          <a:stretch/>
        </p:blipFill>
        <p:spPr>
          <a:xfrm>
            <a:off x="10769597" y="288257"/>
            <a:ext cx="876300" cy="874395"/>
          </a:xfrm>
          <a:prstGeom prst="rect">
            <a:avLst/>
          </a:prstGeom>
        </p:spPr>
      </p:pic>
      <p:pic>
        <p:nvPicPr>
          <p:cNvPr id="5" name="GM 7">
            <a:hlinkClick r:id="" action="ppaction://media"/>
            <a:extLst>
              <a:ext uri="{FF2B5EF4-FFF2-40B4-BE49-F238E27FC236}">
                <a16:creationId xmlns:a16="http://schemas.microsoft.com/office/drawing/2014/main" id="{1AAEA96D-981C-F709-08F1-BEBA9DBCD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44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2556">
        <p159:morph option="byObject"/>
      </p:transition>
    </mc:Choice>
    <mc:Fallback xmlns="">
      <p:transition spd="slow" advTm="52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rock wall&#10;&#10;Description automatically generated with medium confidence">
            <a:extLst>
              <a:ext uri="{FF2B5EF4-FFF2-40B4-BE49-F238E27FC236}">
                <a16:creationId xmlns:a16="http://schemas.microsoft.com/office/drawing/2014/main" id="{CC05A147-B4C5-9E3A-A95E-A46EADF18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b="14792"/>
          <a:stretch/>
        </p:blipFill>
        <p:spPr>
          <a:xfrm>
            <a:off x="-298331" y="0"/>
            <a:ext cx="1249033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83B740-AD62-454E-BA4E-390F1D63A45F}"/>
              </a:ext>
            </a:extLst>
          </p:cNvPr>
          <p:cNvSpPr/>
          <p:nvPr/>
        </p:nvSpPr>
        <p:spPr>
          <a:xfrm>
            <a:off x="328055" y="438769"/>
            <a:ext cx="11461022" cy="6156584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688A8-5A36-4B5C-B6FF-9D865F16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74" y="750628"/>
            <a:ext cx="10528942" cy="780508"/>
          </a:xfrm>
        </p:spPr>
        <p:txBody>
          <a:bodyPr/>
          <a:lstStyle/>
          <a:p>
            <a:r>
              <a:rPr lang="en-GB" sz="3200" b="1" i="0" dirty="0">
                <a:effectLst/>
                <a:latin typeface="Raleway" panose="020B0503030101060003" pitchFamily="34" charset="0"/>
              </a:rPr>
              <a:t>Listen to this podcast on how expectations around remedy are changing and how companies can best prepare</a:t>
            </a:r>
            <a:br>
              <a:rPr lang="en-GB" sz="4000" b="1" i="0" dirty="0">
                <a:effectLst/>
                <a:latin typeface="Raleway" panose="020B0503030101060003" pitchFamily="34" charset="0"/>
              </a:rPr>
            </a:br>
            <a:endParaRPr lang="en-GB" sz="4000" b="1" dirty="0">
              <a:latin typeface="Raleway" panose="020B05030301010600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95E0F4-074C-FF6D-519B-706F863BB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055" y="2427370"/>
            <a:ext cx="6624689" cy="3515555"/>
          </a:xfrm>
          <a:solidFill>
            <a:srgbClr val="000000">
              <a:alpha val="74118"/>
            </a:srgbClr>
          </a:solidFill>
        </p:spPr>
        <p:txBody>
          <a:bodyPr/>
          <a:lstStyle/>
          <a:p>
            <a:pPr algn="l" fontAlgn="base"/>
            <a:br>
              <a:rPr lang="en-GB" sz="18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</a:br>
            <a:r>
              <a:rPr lang="en-GB" sz="1800" b="1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Expectations regarding access to remedy are hardening - is your company prepared?</a:t>
            </a:r>
            <a:endParaRPr lang="en-GB" sz="1800" b="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  <a:p>
            <a:pPr algn="l" fontAlgn="base"/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Jon Drimmer, North America Advisor to the GBI discusses how expectations regarding access to remedy are hardening as a result of mandatory human rights due diligence laws, what this means for business and how to prepare. </a:t>
            </a:r>
          </a:p>
          <a:p>
            <a:pPr algn="l" fontAlgn="base"/>
            <a:r>
              <a:rPr lang="en-GB" sz="18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Run time - 27 mins</a:t>
            </a:r>
          </a:p>
          <a:p>
            <a:endParaRPr lang="en-GB" dirty="0"/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3C4C41EF-CE77-AE23-4137-EF07FD704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668" y="2444847"/>
            <a:ext cx="3565348" cy="3498078"/>
          </a:xfrm>
          <a:prstGeom prst="rect">
            <a:avLst/>
          </a:prstGeom>
        </p:spPr>
      </p:pic>
      <p:pic>
        <p:nvPicPr>
          <p:cNvPr id="14" name="Picture 13" descr="A blue and black video player&#10;&#10;Description automatically generated">
            <a:extLst>
              <a:ext uri="{FF2B5EF4-FFF2-40B4-BE49-F238E27FC236}">
                <a16:creationId xmlns:a16="http://schemas.microsoft.com/office/drawing/2014/main" id="{2EA81C04-43D5-F7E1-6F68-456DCE556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09" y="3705104"/>
            <a:ext cx="893066" cy="716281"/>
          </a:xfrm>
          <a:prstGeom prst="rect">
            <a:avLst/>
          </a:prstGeom>
        </p:spPr>
      </p:pic>
      <p:pic>
        <p:nvPicPr>
          <p:cNvPr id="3" name="GM 8">
            <a:hlinkClick r:id="" action="ppaction://media"/>
            <a:extLst>
              <a:ext uri="{FF2B5EF4-FFF2-40B4-BE49-F238E27FC236}">
                <a16:creationId xmlns:a16="http://schemas.microsoft.com/office/drawing/2014/main" id="{D6A6D770-ABF0-5E9D-3127-3A4FEC24D3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93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rock wall&#10;&#10;Description automatically generated with medium confidence">
            <a:extLst>
              <a:ext uri="{FF2B5EF4-FFF2-40B4-BE49-F238E27FC236}">
                <a16:creationId xmlns:a16="http://schemas.microsoft.com/office/drawing/2014/main" id="{CC05A147-B4C5-9E3A-A95E-A46EADF18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8" b="14792"/>
          <a:stretch/>
        </p:blipFill>
        <p:spPr>
          <a:xfrm>
            <a:off x="-298331" y="0"/>
            <a:ext cx="1249033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83B740-AD62-454E-BA4E-390F1D63A45F}"/>
              </a:ext>
            </a:extLst>
          </p:cNvPr>
          <p:cNvSpPr/>
          <p:nvPr/>
        </p:nvSpPr>
        <p:spPr>
          <a:xfrm>
            <a:off x="328055" y="438769"/>
            <a:ext cx="11461022" cy="6156584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688A8-5A36-4B5C-B6FF-9D865F16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74" y="750628"/>
            <a:ext cx="10528942" cy="780508"/>
          </a:xfrm>
        </p:spPr>
        <p:txBody>
          <a:bodyPr/>
          <a:lstStyle/>
          <a:p>
            <a:r>
              <a:rPr lang="en-GB" sz="4000" b="1" i="0" dirty="0">
                <a:effectLst/>
                <a:latin typeface="Raleway" panose="020B0503030101060003" pitchFamily="34" charset="0"/>
              </a:rPr>
              <a:t>Insights from business practice</a:t>
            </a:r>
            <a:br>
              <a:rPr lang="en-GB" sz="4000" b="1" i="0" dirty="0">
                <a:effectLst/>
                <a:latin typeface="Raleway" panose="020B0503030101060003" pitchFamily="34" charset="0"/>
              </a:rPr>
            </a:br>
            <a:endParaRPr lang="en-GB" sz="4000" b="1" dirty="0">
              <a:latin typeface="Raleway" panose="020B05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65CB3-0C81-4185-A1E7-C965BC8E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774" y="1594987"/>
            <a:ext cx="10451119" cy="535354"/>
          </a:xfrm>
        </p:spPr>
        <p:txBody>
          <a:bodyPr/>
          <a:lstStyle/>
          <a:p>
            <a:pPr algn="l" fontAlgn="base"/>
            <a:endParaRPr lang="en-GB" sz="1400" b="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  <a:p>
            <a:pPr algn="l" fontAlgn="base"/>
            <a:r>
              <a:rPr lang="en-GB" sz="1400" b="0" i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GBI companies have been learning what works, and what doesn</a:t>
            </a:r>
            <a:r>
              <a:rPr lang="en-GB" dirty="0">
                <a:latin typeface="Raleway" panose="020B0503030101060003" pitchFamily="34" charset="0"/>
              </a:rPr>
              <a:t>’t and sharing their insights to help improve business practice. Here is a summary of some of our findings on dealing with grievances. You can read the full insights </a:t>
            </a:r>
            <a:r>
              <a:rPr lang="en-GB" b="1" dirty="0">
                <a:latin typeface="Raleway" panose="020B05030301010600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b="1" dirty="0">
                <a:latin typeface="Raleway" panose="020B0503030101060003" pitchFamily="34" charset="0"/>
              </a:rPr>
              <a:t> </a:t>
            </a:r>
            <a:endParaRPr lang="en-GB" sz="1400" b="1" i="0" dirty="0">
              <a:effectLst/>
              <a:latin typeface="Raleway" panose="020B05030301010600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2DCBD-8306-4812-AF7C-915444FAF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392617"/>
            <a:ext cx="11090274" cy="3324501"/>
          </a:xfrm>
        </p:spPr>
        <p:txBody>
          <a:bodyPr/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Companies deal with grievances in </a:t>
            </a:r>
            <a:r>
              <a:rPr lang="en-GB" sz="1800" b="1" i="0" u="none" strike="noStrike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many different ways</a:t>
            </a: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.</a:t>
            </a:r>
            <a:endParaRPr lang="en-GB" sz="180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Grievance mechanisms can be </a:t>
            </a:r>
            <a:r>
              <a:rPr lang="en-GB" sz="1800" b="1" i="0" u="none" strike="noStrike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evolved</a:t>
            </a:r>
            <a:r>
              <a:rPr lang="en-GB" sz="1800" b="1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 </a:t>
            </a: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and </a:t>
            </a:r>
            <a:r>
              <a:rPr lang="en-GB" sz="1800" b="1" i="0" u="none" strike="noStrike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scaled</a:t>
            </a: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 over time.</a:t>
            </a:r>
            <a:endParaRPr lang="en-GB" sz="180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It can be helpful to </a:t>
            </a:r>
            <a:r>
              <a:rPr lang="en-GB" sz="1800" b="1" i="0" u="none" strike="noStrike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coordinate approaches to grievance across the value chain</a:t>
            </a: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.</a:t>
            </a:r>
            <a:endParaRPr lang="en-GB" sz="180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Strengthening</a:t>
            </a: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 a grievance mechanism can result in </a:t>
            </a:r>
            <a:r>
              <a:rPr lang="en-GB" sz="1800" b="1" i="0" u="none" strike="noStrike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more grievances being raised</a:t>
            </a: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.</a:t>
            </a:r>
            <a:endParaRPr lang="en-GB" sz="180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Understanding </a:t>
            </a:r>
            <a:r>
              <a:rPr lang="en-GB" sz="1800" b="1" i="0" u="none" strike="noStrike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power disparities </a:t>
            </a: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is key to dealing effectively with grievances.</a:t>
            </a:r>
            <a:endParaRPr lang="en-GB" sz="180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F8CBAD"/>
                </a:solidFill>
                <a:effectLst/>
                <a:latin typeface="Raleway" panose="020B0503030101060003" pitchFamily="34" charset="0"/>
              </a:rPr>
              <a:t>It can be hard for companies to communicate </a:t>
            </a:r>
            <a:r>
              <a:rPr lang="en-GB" sz="1800" i="0" u="none" strike="noStrike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about how they have responded to a particular grievance.</a:t>
            </a:r>
            <a:endParaRPr lang="en-GB" sz="1800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  <a:p>
            <a:pPr marL="0" indent="0">
              <a:buNone/>
            </a:pPr>
            <a:br>
              <a:rPr lang="en-GB" sz="1800" dirty="0">
                <a:solidFill>
                  <a:schemeClr val="tx1"/>
                </a:solidFill>
              </a:rPr>
            </a:br>
            <a:endParaRPr lang="en-GB" i="0" dirty="0"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</p:txBody>
      </p:sp>
      <p:pic>
        <p:nvPicPr>
          <p:cNvPr id="5" name="GM 9">
            <a:hlinkClick r:id="" action="ppaction://media"/>
            <a:extLst>
              <a:ext uri="{FF2B5EF4-FFF2-40B4-BE49-F238E27FC236}">
                <a16:creationId xmlns:a16="http://schemas.microsoft.com/office/drawing/2014/main" id="{EC2AD7A2-6106-8184-168B-6BC24B629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59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910</Words>
  <Application>Microsoft Office PowerPoint</Application>
  <PresentationFormat>Widescreen</PresentationFormat>
  <Paragraphs>56</Paragraphs>
  <Slides>10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Raleway</vt:lpstr>
      <vt:lpstr>Times New Roman</vt:lpstr>
      <vt:lpstr>Walbaum Display</vt:lpstr>
      <vt:lpstr>3DFloatVTI</vt:lpstr>
      <vt:lpstr>BUSINESS &amp; HUMAN RIGHTS 101 – LEARNING RESOURCE CEE&amp;CA Summer Academy on Business and Human Rights 2024</vt:lpstr>
      <vt:lpstr>Module 2.3</vt:lpstr>
      <vt:lpstr>Dealing with grievances:  Respecting human rights when things go wrong  </vt:lpstr>
      <vt:lpstr>PowerPoint Presentation</vt:lpstr>
      <vt:lpstr>What does dealing with grievances look like in practice?   </vt:lpstr>
      <vt:lpstr>What do the UN Guiding Principles on Business and Human Rights say about grievances?  </vt:lpstr>
      <vt:lpstr>What do the UN Guiding Principles on Business and Human Rights say about grievances?  </vt:lpstr>
      <vt:lpstr>Listen to this podcast on how expectations around remedy are changing and how companies can best prepare </vt:lpstr>
      <vt:lpstr>Insights from business practice </vt:lpstr>
      <vt:lpstr>BUSINESS &amp; HUMAN RIGHTS 101 – LEARNING RESOURCE CEE&amp;CA Summer Academy on Business and Human Rights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Reyes</dc:creator>
  <cp:lastModifiedBy>Jo Reyes</cp:lastModifiedBy>
  <cp:revision>33</cp:revision>
  <dcterms:created xsi:type="dcterms:W3CDTF">2022-07-17T09:08:42Z</dcterms:created>
  <dcterms:modified xsi:type="dcterms:W3CDTF">2024-08-01T11:12:34Z</dcterms:modified>
</cp:coreProperties>
</file>