
<file path=[Content_Types].xml><?xml version="1.0" encoding="utf-8"?>
<Types xmlns="http://schemas.openxmlformats.org/package/2006/content-types">
  <Default Extension="jpeg" ContentType="image/jpeg"/>
  <Default Extension="jpg" ContentType="image/jpeg"/>
  <Default Extension="m4a" ContentType="audio/mp4"/>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 id="2147483786" r:id="rId2"/>
  </p:sldMasterIdLst>
  <p:notesMasterIdLst>
    <p:notesMasterId r:id="rId15"/>
  </p:notesMasterIdLst>
  <p:handoutMasterIdLst>
    <p:handoutMasterId r:id="rId16"/>
  </p:handoutMasterIdLst>
  <p:sldIdLst>
    <p:sldId id="412" r:id="rId3"/>
    <p:sldId id="387" r:id="rId4"/>
    <p:sldId id="403" r:id="rId5"/>
    <p:sldId id="404" r:id="rId6"/>
    <p:sldId id="405" r:id="rId7"/>
    <p:sldId id="406" r:id="rId8"/>
    <p:sldId id="407" r:id="rId9"/>
    <p:sldId id="408" r:id="rId10"/>
    <p:sldId id="410" r:id="rId11"/>
    <p:sldId id="411" r:id="rId12"/>
    <p:sldId id="409" r:id="rId13"/>
    <p:sldId id="41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85" autoAdjust="0"/>
    <p:restoredTop sz="94660"/>
  </p:normalViewPr>
  <p:slideViewPr>
    <p:cSldViewPr snapToGrid="0">
      <p:cViewPr varScale="1">
        <p:scale>
          <a:sx n="79" d="100"/>
          <a:sy n="79" d="100"/>
        </p:scale>
        <p:origin x="418" y="72"/>
      </p:cViewPr>
      <p:guideLst/>
    </p:cSldViewPr>
  </p:slideViewPr>
  <p:notesTextViewPr>
    <p:cViewPr>
      <p:scale>
        <a:sx n="1" d="1"/>
        <a:sy n="1" d="1"/>
      </p:scale>
      <p:origin x="0" y="0"/>
    </p:cViewPr>
  </p:notesTextViewPr>
  <p:notesViewPr>
    <p:cSldViewPr snapToGrid="0">
      <p:cViewPr varScale="1">
        <p:scale>
          <a:sx n="62" d="100"/>
          <a:sy n="62" d="100"/>
        </p:scale>
        <p:origin x="2371"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458787-4F0F-9626-9538-DBF50C05A7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C751835-3782-49BF-FC35-8CE0A8B86E1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B65EB6-247A-4809-AD5D-0D7F8144D361}" type="datetimeFigureOut">
              <a:rPr lang="en-US" smtClean="0"/>
              <a:t>8/1/2024</a:t>
            </a:fld>
            <a:endParaRPr lang="en-US"/>
          </a:p>
        </p:txBody>
      </p:sp>
      <p:sp>
        <p:nvSpPr>
          <p:cNvPr id="4" name="Footer Placeholder 3">
            <a:extLst>
              <a:ext uri="{FF2B5EF4-FFF2-40B4-BE49-F238E27FC236}">
                <a16:creationId xmlns:a16="http://schemas.microsoft.com/office/drawing/2014/main" id="{7E35CD65-2AD6-8FAA-5E4D-E4F1626403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FA0CCCC-FEEE-3772-3F27-FDE4BDD416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C0AEC3-AA14-42E6-A7CB-4205F15AF5F2}" type="slidenum">
              <a:rPr lang="en-US" smtClean="0"/>
              <a:t>‹#›</a:t>
            </a:fld>
            <a:endParaRPr lang="en-US"/>
          </a:p>
        </p:txBody>
      </p:sp>
    </p:spTree>
    <p:extLst>
      <p:ext uri="{BB962C8B-B14F-4D97-AF65-F5344CB8AC3E}">
        <p14:creationId xmlns:p14="http://schemas.microsoft.com/office/powerpoint/2010/main" val="2635179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31BFA5-8689-5440-AD4B-0CB897E3E33C}" type="datetimeFigureOut">
              <a:rPr lang="fr-FR" smtClean="0"/>
              <a:t>01/08/2024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691910-DF57-D14E-9985-E4EA5D673BBA}" type="slidenum">
              <a:rPr lang="fr-FR" smtClean="0"/>
              <a:t>‹#›</a:t>
            </a:fld>
            <a:endParaRPr lang="fr-FR"/>
          </a:p>
        </p:txBody>
      </p:sp>
    </p:spTree>
    <p:extLst>
      <p:ext uri="{BB962C8B-B14F-4D97-AF65-F5344CB8AC3E}">
        <p14:creationId xmlns:p14="http://schemas.microsoft.com/office/powerpoint/2010/main" val="2982374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550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0711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C4BD-D869-B00D-0539-C5A294984C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617BAE-1965-5C75-57EE-24569FAD2C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34FED1-5028-ED52-D58C-8712FF89D42D}"/>
              </a:ext>
            </a:extLst>
          </p:cNvPr>
          <p:cNvSpPr>
            <a:spLocks noGrp="1"/>
          </p:cNvSpPr>
          <p:nvPr>
            <p:ph type="dt" sz="half" idx="10"/>
          </p:nvPr>
        </p:nvSpPr>
        <p:spPr/>
        <p:txBody>
          <a:bodyPr/>
          <a:lstStyle/>
          <a:p>
            <a:r>
              <a:rPr lang="en-US"/>
              <a:t>Tuesday, February 2, 20XX</a:t>
            </a:r>
            <a:endParaRPr lang="en-US" dirty="0"/>
          </a:p>
        </p:txBody>
      </p:sp>
      <p:sp>
        <p:nvSpPr>
          <p:cNvPr id="5" name="Footer Placeholder 4">
            <a:extLst>
              <a:ext uri="{FF2B5EF4-FFF2-40B4-BE49-F238E27FC236}">
                <a16:creationId xmlns:a16="http://schemas.microsoft.com/office/drawing/2014/main" id="{760D32D3-EAC9-9D13-5A44-8D2EC56D270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DC63150-2702-7432-9CC7-F491E24DF9A5}"/>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682337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90472-B869-C070-5367-4D195C6D96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340C45-64C4-BAD5-F3ED-2F4CF74B3F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FF700-A790-3F63-E82B-E2125AF129B2}"/>
              </a:ext>
            </a:extLst>
          </p:cNvPr>
          <p:cNvSpPr>
            <a:spLocks noGrp="1"/>
          </p:cNvSpPr>
          <p:nvPr>
            <p:ph type="dt" sz="half" idx="10"/>
          </p:nvPr>
        </p:nvSpPr>
        <p:spPr/>
        <p:txBody>
          <a:bodyPr/>
          <a:lstStyle/>
          <a:p>
            <a:r>
              <a:rPr lang="en-US"/>
              <a:t>Tuesday, February 2, 20XX</a:t>
            </a:r>
            <a:endParaRPr lang="en-US" dirty="0"/>
          </a:p>
        </p:txBody>
      </p:sp>
      <p:sp>
        <p:nvSpPr>
          <p:cNvPr id="5" name="Footer Placeholder 4">
            <a:extLst>
              <a:ext uri="{FF2B5EF4-FFF2-40B4-BE49-F238E27FC236}">
                <a16:creationId xmlns:a16="http://schemas.microsoft.com/office/drawing/2014/main" id="{6081E645-5C3D-6338-55BD-22180DA8073B}"/>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B6B1E67E-E5CB-2378-5FEF-EF0045EFBEC1}"/>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172466423"/>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03179-76AF-8755-E402-26A4B096CE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E4C2C5-3130-BA48-8091-B06E2BD649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F6DB24-2DB2-3FF9-79A9-A7DD0890ACCA}"/>
              </a:ext>
            </a:extLst>
          </p:cNvPr>
          <p:cNvSpPr>
            <a:spLocks noGrp="1"/>
          </p:cNvSpPr>
          <p:nvPr>
            <p:ph type="dt" sz="half" idx="10"/>
          </p:nvPr>
        </p:nvSpPr>
        <p:spPr/>
        <p:txBody>
          <a:bodyPr/>
          <a:lstStyle/>
          <a:p>
            <a:r>
              <a:rPr lang="en-US"/>
              <a:t>Tuesday, February 2, 20XX</a:t>
            </a:r>
            <a:endParaRPr lang="en-US" dirty="0"/>
          </a:p>
        </p:txBody>
      </p:sp>
      <p:sp>
        <p:nvSpPr>
          <p:cNvPr id="5" name="Footer Placeholder 4">
            <a:extLst>
              <a:ext uri="{FF2B5EF4-FFF2-40B4-BE49-F238E27FC236}">
                <a16:creationId xmlns:a16="http://schemas.microsoft.com/office/drawing/2014/main" id="{D14DFF52-CFFC-6888-E65B-8A798F794CC5}"/>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8BD3FF89-A319-79F7-4AED-3BB81403BACC}"/>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428997141"/>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Section brea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blipFill>
            <a:blip r:embed="rId2"/>
            <a:stretch>
              <a:fillRect/>
            </a:stretch>
          </a:blip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249382" y="2"/>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52850954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45540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934469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Section brea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blipFill>
            <a:blip r:embed="rId2"/>
            <a:stretch>
              <a:fillRect/>
            </a:stretch>
          </a:blipFill>
        </p:spPr>
        <p:txBody>
          <a:bodyPr/>
          <a:lstStyle/>
          <a:p>
            <a:r>
              <a:rPr lang="en-US" dirty="0"/>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blipFill>
            <a:blip r:embed="rId2"/>
            <a:stretch>
              <a:fillRect/>
            </a:stretch>
          </a:blipFill>
        </p:spPr>
        <p:txBody>
          <a:bodyPr anchor="b" anchorCtr="0">
            <a:noAutofit/>
          </a:bodyPr>
          <a:lstStyle>
            <a:lvl1pPr marL="548640">
              <a:spcAft>
                <a:spcPts val="1200"/>
              </a:spcAft>
              <a:defRPr sz="6400"/>
            </a:lvl1pPr>
          </a:lstStyle>
          <a:p>
            <a:r>
              <a:rPr lang="en-US" dirty="0"/>
              <a:t>Click to edit Master title style</a:t>
            </a:r>
          </a:p>
        </p:txBody>
      </p:sp>
    </p:spTree>
    <p:extLst>
      <p:ext uri="{BB962C8B-B14F-4D97-AF65-F5344CB8AC3E}">
        <p14:creationId xmlns:p14="http://schemas.microsoft.com/office/powerpoint/2010/main" val="115522154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963932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05559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93917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90904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C3DB0-EDA6-D990-01B8-0FEE4B40CD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D506EA-5CFB-E5EF-0430-C17C4EBA76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A0819-23E9-4F9C-6C87-90F8BD71B635}"/>
              </a:ext>
            </a:extLst>
          </p:cNvPr>
          <p:cNvSpPr>
            <a:spLocks noGrp="1"/>
          </p:cNvSpPr>
          <p:nvPr>
            <p:ph type="dt" sz="half" idx="10"/>
          </p:nvPr>
        </p:nvSpPr>
        <p:spPr/>
        <p:txBody>
          <a:bodyPr/>
          <a:lstStyle/>
          <a:p>
            <a:r>
              <a:rPr lang="en-US"/>
              <a:t>Tuesday, February 2, 20XX</a:t>
            </a:r>
            <a:endParaRPr lang="en-US" dirty="0"/>
          </a:p>
        </p:txBody>
      </p:sp>
      <p:sp>
        <p:nvSpPr>
          <p:cNvPr id="5" name="Footer Placeholder 4">
            <a:extLst>
              <a:ext uri="{FF2B5EF4-FFF2-40B4-BE49-F238E27FC236}">
                <a16:creationId xmlns:a16="http://schemas.microsoft.com/office/drawing/2014/main" id="{5FA7DD1E-F6A6-AE84-DE5F-29EAD90D2198}"/>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1C74209D-4090-1DF3-D81A-E63529A5450F}"/>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450598870"/>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547165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Section brea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810615796"/>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3303107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481186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30619723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313790190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532642683"/>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3943214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4238000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490238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05BBC-56A3-5D4A-869C-3EFBA66F12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300139-5BD4-93F3-4272-48657D63EE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DD38AF-89A5-27B7-70AC-D2686349428B}"/>
              </a:ext>
            </a:extLst>
          </p:cNvPr>
          <p:cNvSpPr>
            <a:spLocks noGrp="1"/>
          </p:cNvSpPr>
          <p:nvPr>
            <p:ph type="dt" sz="half" idx="10"/>
          </p:nvPr>
        </p:nvSpPr>
        <p:spPr/>
        <p:txBody>
          <a:bodyPr/>
          <a:lstStyle/>
          <a:p>
            <a:r>
              <a:rPr lang="en-US"/>
              <a:t>Tuesday, February 2, 20XX</a:t>
            </a:r>
            <a:endParaRPr lang="en-US" dirty="0"/>
          </a:p>
        </p:txBody>
      </p:sp>
      <p:sp>
        <p:nvSpPr>
          <p:cNvPr id="5" name="Footer Placeholder 4">
            <a:extLst>
              <a:ext uri="{FF2B5EF4-FFF2-40B4-BE49-F238E27FC236}">
                <a16:creationId xmlns:a16="http://schemas.microsoft.com/office/drawing/2014/main" id="{628F7BEF-1F67-C608-3C13-31767D06CA1C}"/>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5FA18B48-A016-3116-C924-9A731DCC9B45}"/>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4242994719"/>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722603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74869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5850326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5531183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6920731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937440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8266341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942699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4411-045E-84A8-17A9-94228F15D8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BEE15A-654C-999D-8234-0E31C76BCC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C190CC-51D0-8985-71BE-5D281942D1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AF0DDD-27AF-63E0-4D59-AC68A8378B9B}"/>
              </a:ext>
            </a:extLst>
          </p:cNvPr>
          <p:cNvSpPr>
            <a:spLocks noGrp="1"/>
          </p:cNvSpPr>
          <p:nvPr>
            <p:ph type="dt" sz="half" idx="10"/>
          </p:nvPr>
        </p:nvSpPr>
        <p:spPr/>
        <p:txBody>
          <a:bodyPr/>
          <a:lstStyle/>
          <a:p>
            <a:r>
              <a:rPr lang="en-US"/>
              <a:t>Tuesday, February 2, 20XX</a:t>
            </a:r>
          </a:p>
        </p:txBody>
      </p:sp>
      <p:sp>
        <p:nvSpPr>
          <p:cNvPr id="6" name="Footer Placeholder 5">
            <a:extLst>
              <a:ext uri="{FF2B5EF4-FFF2-40B4-BE49-F238E27FC236}">
                <a16:creationId xmlns:a16="http://schemas.microsoft.com/office/drawing/2014/main" id="{2F2215EF-FA19-38B5-A70A-CFB2F3BC11A2}"/>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6CCD9FF5-7808-00EE-A364-5C3AC8DEAAC4}"/>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213976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0AFB9-DB76-EA86-0CD5-3558233BA3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A8A5BC-569F-F2CF-5E38-F9AC69E251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F57E41-8350-096D-92C1-BA1DA4FF44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BA4FE8-8D9D-7F02-51E7-C2E126BD99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0C1ABB-4B79-C470-495A-A3D75CC9DD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E56600-9C82-64D7-F510-1EF620336D4D}"/>
              </a:ext>
            </a:extLst>
          </p:cNvPr>
          <p:cNvSpPr>
            <a:spLocks noGrp="1"/>
          </p:cNvSpPr>
          <p:nvPr>
            <p:ph type="dt" sz="half" idx="10"/>
          </p:nvPr>
        </p:nvSpPr>
        <p:spPr/>
        <p:txBody>
          <a:bodyPr/>
          <a:lstStyle/>
          <a:p>
            <a:r>
              <a:rPr lang="en-US"/>
              <a:t>Tuesday, February 2, 20XX</a:t>
            </a:r>
            <a:endParaRPr lang="en-US" dirty="0"/>
          </a:p>
        </p:txBody>
      </p:sp>
      <p:sp>
        <p:nvSpPr>
          <p:cNvPr id="8" name="Footer Placeholder 7">
            <a:extLst>
              <a:ext uri="{FF2B5EF4-FFF2-40B4-BE49-F238E27FC236}">
                <a16:creationId xmlns:a16="http://schemas.microsoft.com/office/drawing/2014/main" id="{E9C3E566-73F6-6EE3-A969-08A0C61CEC2C}"/>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1759DF4F-D4EC-CF31-52AE-4A74FD493B80}"/>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520817696"/>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28479-483B-EBF8-1AE1-B1DEC74FE9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064D62-2908-69CB-78B4-5EF47BF3CC88}"/>
              </a:ext>
            </a:extLst>
          </p:cNvPr>
          <p:cNvSpPr>
            <a:spLocks noGrp="1"/>
          </p:cNvSpPr>
          <p:nvPr>
            <p:ph type="dt" sz="half" idx="10"/>
          </p:nvPr>
        </p:nvSpPr>
        <p:spPr/>
        <p:txBody>
          <a:bodyPr/>
          <a:lstStyle/>
          <a:p>
            <a:r>
              <a:rPr lang="en-US"/>
              <a:t>Tuesday, February 2, 20XX</a:t>
            </a:r>
            <a:endParaRPr lang="en-US" dirty="0"/>
          </a:p>
        </p:txBody>
      </p:sp>
      <p:sp>
        <p:nvSpPr>
          <p:cNvPr id="4" name="Footer Placeholder 3">
            <a:extLst>
              <a:ext uri="{FF2B5EF4-FFF2-40B4-BE49-F238E27FC236}">
                <a16:creationId xmlns:a16="http://schemas.microsoft.com/office/drawing/2014/main" id="{7B4780E2-247C-6CD4-4286-4404BEB0C6FB}"/>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6BC093BF-2D20-536E-0CD5-418C9A672BBB}"/>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643428669"/>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EB4464-467E-7AA8-C91A-7BBC8732030F}"/>
              </a:ext>
            </a:extLst>
          </p:cNvPr>
          <p:cNvSpPr>
            <a:spLocks noGrp="1"/>
          </p:cNvSpPr>
          <p:nvPr>
            <p:ph type="dt" sz="half" idx="10"/>
          </p:nvPr>
        </p:nvSpPr>
        <p:spPr/>
        <p:txBody>
          <a:bodyPr/>
          <a:lstStyle/>
          <a:p>
            <a:r>
              <a:rPr lang="en-US"/>
              <a:t>Tuesday, February 2, 20XX</a:t>
            </a:r>
          </a:p>
        </p:txBody>
      </p:sp>
      <p:sp>
        <p:nvSpPr>
          <p:cNvPr id="3" name="Footer Placeholder 2">
            <a:extLst>
              <a:ext uri="{FF2B5EF4-FFF2-40B4-BE49-F238E27FC236}">
                <a16:creationId xmlns:a16="http://schemas.microsoft.com/office/drawing/2014/main" id="{AAC45E1F-655A-6A8F-222A-B2378E00B52C}"/>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F4EDBF44-2865-06B4-B058-8832797EF1C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096102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8C137-36DE-9DBC-6DB7-620507A2FC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3E0209-2E96-D00E-3EBC-371385DD53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15EF0A-9E79-0EDC-8B57-FCBE0D268C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67E9B-D19F-8FA1-5C6C-9D0525FE98B3}"/>
              </a:ext>
            </a:extLst>
          </p:cNvPr>
          <p:cNvSpPr>
            <a:spLocks noGrp="1"/>
          </p:cNvSpPr>
          <p:nvPr>
            <p:ph type="dt" sz="half" idx="10"/>
          </p:nvPr>
        </p:nvSpPr>
        <p:spPr/>
        <p:txBody>
          <a:bodyPr/>
          <a:lstStyle/>
          <a:p>
            <a:r>
              <a:rPr lang="en-US"/>
              <a:t>Tuesday, February 2, 20XX</a:t>
            </a:r>
          </a:p>
        </p:txBody>
      </p:sp>
      <p:sp>
        <p:nvSpPr>
          <p:cNvPr id="6" name="Footer Placeholder 5">
            <a:extLst>
              <a:ext uri="{FF2B5EF4-FFF2-40B4-BE49-F238E27FC236}">
                <a16:creationId xmlns:a16="http://schemas.microsoft.com/office/drawing/2014/main" id="{02EEE48F-5A0C-CB59-B25E-F4F36DDFAAA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2B7FFA4-BE83-6579-F56B-BD6B30CB871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020966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08691-110C-CE23-1E6A-9AFD5F16E7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37FA88-CD39-169E-69BF-82899B747E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982121-9F5A-B937-B903-84D922E104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1DB42A-6FA9-BEBC-F59F-5DBB8AEE0A8D}"/>
              </a:ext>
            </a:extLst>
          </p:cNvPr>
          <p:cNvSpPr>
            <a:spLocks noGrp="1"/>
          </p:cNvSpPr>
          <p:nvPr>
            <p:ph type="dt" sz="half" idx="10"/>
          </p:nvPr>
        </p:nvSpPr>
        <p:spPr/>
        <p:txBody>
          <a:bodyPr/>
          <a:lstStyle/>
          <a:p>
            <a:r>
              <a:rPr lang="en-US"/>
              <a:t>Tuesday, February 2, 20XX</a:t>
            </a:r>
            <a:endParaRPr lang="en-US" dirty="0"/>
          </a:p>
        </p:txBody>
      </p:sp>
      <p:sp>
        <p:nvSpPr>
          <p:cNvPr id="6" name="Footer Placeholder 5">
            <a:extLst>
              <a:ext uri="{FF2B5EF4-FFF2-40B4-BE49-F238E27FC236}">
                <a16:creationId xmlns:a16="http://schemas.microsoft.com/office/drawing/2014/main" id="{12E9CB20-5FDD-C9CD-65AD-C55C457C8222}"/>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2379113A-6888-E48E-DE9A-9186B00CDE9E}"/>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91978064"/>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theme" Target="../theme/theme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2CBF95-B953-0B18-05B8-02D784D1B7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D6453B-075A-69E2-F619-F9DE775255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10E4E-828B-6FA6-B126-541E029C86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EC0C91F3-06B0-3504-F661-0DF191AF77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899D2151-8FE5-6728-5119-DCD11B00ED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359304596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5" r:id="rId12"/>
    <p:sldLayoutId id="2147483663" r:id="rId13"/>
    <p:sldLayoutId id="2147483664" r:id="rId14"/>
    <p:sldLayoutId id="2147483666" r:id="rId15"/>
    <p:sldLayoutId id="2147483668" r:id="rId16"/>
    <p:sldLayoutId id="2147483669" r:id="rId17"/>
    <p:sldLayoutId id="2147483671" r:id="rId18"/>
    <p:sldLayoutId id="2147483672" r:id="rId19"/>
    <p:sldLayoutId id="2147483673" r:id="rId20"/>
    <p:sldLayoutId id="2147483660" r:id="rId2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3395385848"/>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png"/><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png"/><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audio" Target="../media/media2.mp3"/><Relationship Id="rId7" Type="http://schemas.openxmlformats.org/officeDocument/2006/relationships/image" Target="../media/image7.svg"/><Relationship Id="rId2" Type="http://schemas.microsoft.com/office/2007/relationships/media" Target="../media/media2.mp3"/><Relationship Id="rId1" Type="http://schemas.openxmlformats.org/officeDocument/2006/relationships/video" Target="https://player.vimeo.com/video/290522868?h=ebbae48f51&amp;app_id=122963" TargetMode="External"/><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image" Target="../media/image3.png"/><Relationship Id="rId4" Type="http://schemas.openxmlformats.org/officeDocument/2006/relationships/slideLayout" Target="../slideLayouts/slideLayout5.xml"/><Relationship Id="rId9" Type="http://schemas.openxmlformats.org/officeDocument/2006/relationships/hyperlink" Target="https://vimeo.com/290522868"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3.png"/><Relationship Id="rId3" Type="http://schemas.microsoft.com/office/2007/relationships/media" Target="../media/media3.mp3"/><Relationship Id="rId7" Type="http://schemas.openxmlformats.org/officeDocument/2006/relationships/image" Target="../media/image5.png"/><Relationship Id="rId12" Type="http://schemas.openxmlformats.org/officeDocument/2006/relationships/hyperlink" Target="https://vimeo.com/285273369" TargetMode="External"/><Relationship Id="rId2" Type="http://schemas.openxmlformats.org/officeDocument/2006/relationships/video" Target="https://player.vimeo.com/video/285273369?h=b797fb81e2&amp;app_id=122963" TargetMode="External"/><Relationship Id="rId1" Type="http://schemas.openxmlformats.org/officeDocument/2006/relationships/video" Target="https://player.vimeo.com/video/285283501?h=5194cfdf68&amp;app_id=122963" TargetMode="External"/><Relationship Id="rId6" Type="http://schemas.openxmlformats.org/officeDocument/2006/relationships/image" Target="../media/image1.jpg"/><Relationship Id="rId11" Type="http://schemas.openxmlformats.org/officeDocument/2006/relationships/hyperlink" Target="https://vimeo.com/285283501" TargetMode="External"/><Relationship Id="rId5" Type="http://schemas.openxmlformats.org/officeDocument/2006/relationships/slideLayout" Target="../slideLayouts/slideLayout5.xml"/><Relationship Id="rId10" Type="http://schemas.openxmlformats.org/officeDocument/2006/relationships/image" Target="../media/image10.jpeg"/><Relationship Id="rId4" Type="http://schemas.openxmlformats.org/officeDocument/2006/relationships/audio" Target="../media/media3.mp3"/><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8" Type="http://schemas.openxmlformats.org/officeDocument/2006/relationships/image" Target="../media/image1.jpg"/><Relationship Id="rId13" Type="http://schemas.openxmlformats.org/officeDocument/2006/relationships/hyperlink" Target="http://www.coca-colacompany.com/our-company/human-rights-policy" TargetMode="External"/><Relationship Id="rId18" Type="http://schemas.openxmlformats.org/officeDocument/2006/relationships/hyperlink" Target="https://vimeo.com/285311729" TargetMode="External"/><Relationship Id="rId3" Type="http://schemas.microsoft.com/office/2007/relationships/media" Target="../media/media5.mp3"/><Relationship Id="rId7" Type="http://schemas.openxmlformats.org/officeDocument/2006/relationships/slideLayout" Target="../slideLayouts/slideLayout5.xml"/><Relationship Id="rId12" Type="http://schemas.openxmlformats.org/officeDocument/2006/relationships/hyperlink" Target="http://www.vale.com/pt/suppliers/code_conduct/documents/human-rights-guide.pdf" TargetMode="External"/><Relationship Id="rId17" Type="http://schemas.openxmlformats.org/officeDocument/2006/relationships/image" Target="../media/image12.jpeg"/><Relationship Id="rId2" Type="http://schemas.openxmlformats.org/officeDocument/2006/relationships/video" Target="https://player.vimeo.com/video/285311729?h=b457329dee&amp;app_id=122963" TargetMode="External"/><Relationship Id="rId16" Type="http://schemas.openxmlformats.org/officeDocument/2006/relationships/image" Target="../media/image11.jpeg"/><Relationship Id="rId20" Type="http://schemas.openxmlformats.org/officeDocument/2006/relationships/image" Target="../media/image3.png"/><Relationship Id="rId1" Type="http://schemas.openxmlformats.org/officeDocument/2006/relationships/video" Target="https://player.vimeo.com/video/285284721?h=b029a5c73b&amp;app_id=122963" TargetMode="External"/><Relationship Id="rId6" Type="http://schemas.openxmlformats.org/officeDocument/2006/relationships/audio" Target="../media/media6.mp3"/><Relationship Id="rId11" Type="http://schemas.openxmlformats.org/officeDocument/2006/relationships/hyperlink" Target="https://www.total.com/sites/default/files/atoms/files/human_rights_internal_guide_va.pdf" TargetMode="External"/><Relationship Id="rId5" Type="http://schemas.microsoft.com/office/2007/relationships/media" Target="../media/media6.mp3"/><Relationship Id="rId15" Type="http://schemas.openxmlformats.org/officeDocument/2006/relationships/hyperlink" Target="https://play.google.com/store/apps/details?id=com.coca_cola.android.ccnamobileapp&amp;hl=en_GB&amp;gl=US" TargetMode="External"/><Relationship Id="rId10" Type="http://schemas.openxmlformats.org/officeDocument/2006/relationships/image" Target="../media/image7.svg"/><Relationship Id="rId19" Type="http://schemas.openxmlformats.org/officeDocument/2006/relationships/hyperlink" Target="https://vimeo.com/285284721" TargetMode="External"/><Relationship Id="rId4" Type="http://schemas.openxmlformats.org/officeDocument/2006/relationships/audio" Target="../media/media5.mp3"/><Relationship Id="rId9" Type="http://schemas.openxmlformats.org/officeDocument/2006/relationships/image" Target="../media/image5.png"/><Relationship Id="rId14" Type="http://schemas.openxmlformats.org/officeDocument/2006/relationships/hyperlink" Target="https://apps.apple.com/gm/app/coca-cola-human-rights/id1035586459" TargetMode="Externa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5.xml"/><Relationship Id="rId7" Type="http://schemas.openxmlformats.org/officeDocument/2006/relationships/image" Target="../media/image13.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1.jp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audio" Target="../media/media8.mp3"/><Relationship Id="rId7" Type="http://schemas.openxmlformats.org/officeDocument/2006/relationships/image" Target="../media/image7.svg"/><Relationship Id="rId2" Type="http://schemas.microsoft.com/office/2007/relationships/media" Target="../media/media8.mp3"/><Relationship Id="rId1" Type="http://schemas.openxmlformats.org/officeDocument/2006/relationships/video" Target="https://player.vimeo.com/video/329144409?h=db6daa9e02&amp;app_id=122963" TargetMode="External"/><Relationship Id="rId6" Type="http://schemas.openxmlformats.org/officeDocument/2006/relationships/image" Target="../media/image5.png"/><Relationship Id="rId11" Type="http://schemas.openxmlformats.org/officeDocument/2006/relationships/image" Target="../media/image3.png"/><Relationship Id="rId5" Type="http://schemas.openxmlformats.org/officeDocument/2006/relationships/image" Target="../media/image1.jpg"/><Relationship Id="rId10" Type="http://schemas.openxmlformats.org/officeDocument/2006/relationships/hyperlink" Target="https://vimeo.com/329144409" TargetMode="External"/><Relationship Id="rId4" Type="http://schemas.openxmlformats.org/officeDocument/2006/relationships/slideLayout" Target="../slideLayouts/slideLayout5.xml"/><Relationship Id="rId9"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pn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8" name="Freeform: Shape 50">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69" name="Oval 52">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70" name="Oval 5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71" name="Group 56">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72" name="Freeform: Shape 57">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73" name="Freeform: Shape 58">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74" name="Oval 59">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75" name="Oval 60">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useBgFill="1">
        <p:nvSpPr>
          <p:cNvPr id="76" name="Rectangle 62">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13" name="Picture Placeholder 12" descr="Logo&#10;&#10;Description automatically generated">
            <a:extLst>
              <a:ext uri="{FF2B5EF4-FFF2-40B4-BE49-F238E27FC236}">
                <a16:creationId xmlns:a16="http://schemas.microsoft.com/office/drawing/2014/main" id="{738AC809-F0A2-4B49-8BBA-AD65703D9EBC}"/>
              </a:ext>
            </a:extLst>
          </p:cNvPr>
          <p:cNvPicPr>
            <a:picLocks noGrp="1" noChangeAspect="1"/>
          </p:cNvPicPr>
          <p:nvPr>
            <p:ph type="pic" sz="quarter" idx="13"/>
          </p:nvPr>
        </p:nvPicPr>
        <p:blipFill rotWithShape="1">
          <a:blip r:embed="rId5"/>
          <a:srcRect l="5334" r="-1" b="-1"/>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77" name="Rectangle 64">
            <a:extLst>
              <a:ext uri="{FF2B5EF4-FFF2-40B4-BE49-F238E27FC236}">
                <a16:creationId xmlns:a16="http://schemas.microsoft.com/office/drawing/2014/main" id="{E49CA12F-6E27-4C54-88C4-EE6CE7C47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
            <a:ext cx="12192000" cy="4857751"/>
          </a:xfrm>
          <a:prstGeom prst="rect">
            <a:avLst/>
          </a:prstGeom>
          <a:gradFill flip="none" rotWithShape="1">
            <a:gsLst>
              <a:gs pos="70000">
                <a:schemeClr val="bg2">
                  <a:alpha val="60000"/>
                </a:schemeClr>
              </a:gs>
              <a:gs pos="26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575598" y="180458"/>
            <a:ext cx="11616402" cy="984885"/>
          </a:xfrm>
        </p:spPr>
        <p:txBody>
          <a:bodyPr vert="horz" wrap="square" lIns="0" tIns="0" rIns="0" bIns="0" rtlCol="0" anchor="ctr" anchorCtr="0">
            <a:normAutofit fontScale="90000"/>
          </a:bodyPr>
          <a:lstStyle/>
          <a:p>
            <a:r>
              <a:rPr lang="en-US" sz="3700" dirty="0">
                <a:latin typeface="Raleway" panose="020B0503030101060003" pitchFamily="34" charset="0"/>
              </a:rPr>
              <a:t>BUSINESS &amp; HUMAN RIGHTS 101 – LEARNING RESOURCE</a:t>
            </a:r>
            <a:br>
              <a:rPr lang="en-US" sz="3700" dirty="0">
                <a:latin typeface="Raleway" panose="020B0503030101060003" pitchFamily="34" charset="0"/>
              </a:rPr>
            </a:br>
            <a:r>
              <a:rPr lang="en-US" sz="2400" dirty="0">
                <a:latin typeface="Raleway" panose="020B0503030101060003" pitchFamily="34" charset="0"/>
              </a:rPr>
              <a:t>CEE&amp;CA Summer Academy on Business and Human Rights 2024</a:t>
            </a:r>
            <a:endParaRPr lang="en-US" sz="3700" dirty="0">
              <a:latin typeface="Raleway" panose="020B0503030101060003" pitchFamily="34" charset="0"/>
            </a:endParaRPr>
          </a:p>
        </p:txBody>
      </p:sp>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5534612" y="5330979"/>
            <a:ext cx="6123397" cy="984885"/>
          </a:xfrm>
        </p:spPr>
        <p:txBody>
          <a:bodyPr vert="horz" wrap="square" lIns="0" tIns="0" rIns="0" bIns="0" rtlCol="0" anchor="ctr">
            <a:normAutofit/>
          </a:bodyPr>
          <a:lstStyle/>
          <a:p>
            <a:pPr marL="0" indent="0">
              <a:lnSpc>
                <a:spcPct val="100000"/>
              </a:lnSpc>
            </a:pPr>
            <a:r>
              <a:rPr lang="en-US" sz="2200" dirty="0">
                <a:solidFill>
                  <a:srgbClr val="006092">
                    <a:alpha val="60000"/>
                  </a:srgbClr>
                </a:solidFill>
              </a:rPr>
              <a:t>The Global Business Initiative on Human Rights</a:t>
            </a:r>
          </a:p>
        </p:txBody>
      </p:sp>
      <p:sp>
        <p:nvSpPr>
          <p:cNvPr id="67" name="Rectangle 66">
            <a:extLst>
              <a:ext uri="{FF2B5EF4-FFF2-40B4-BE49-F238E27FC236}">
                <a16:creationId xmlns:a16="http://schemas.microsoft.com/office/drawing/2014/main" id="{5337EA23-6703-4C96-9EEB-A408CBDD6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16" name="5">
            <a:hlinkClick r:id="" action="ppaction://media"/>
            <a:extLst>
              <a:ext uri="{FF2B5EF4-FFF2-40B4-BE49-F238E27FC236}">
                <a16:creationId xmlns:a16="http://schemas.microsoft.com/office/drawing/2014/main" id="{84BBB8C4-0FF5-4920-ACED-F503980026A7}"/>
              </a:ext>
            </a:extLst>
          </p:cNvPr>
          <p:cNvPicPr>
            <a:picLocks noChangeAspect="1"/>
          </p:cNvPicPr>
          <p:nvPr>
            <a:audioFile r:link="rId1"/>
            <p:extLst>
              <p:ext uri="{DAA4B4D4-6D71-4841-9C94-3DE7FCFB9230}">
                <p14:media xmlns:p14="http://schemas.microsoft.com/office/powerpoint/2010/main" r:embed="rId2">
                  <p14:trim st="2100" end="10059"/>
                  <p14:fade in="1250" out="1250"/>
                </p14:media>
              </p:ext>
            </p:extLst>
          </p:nvPr>
        </p:nvPicPr>
        <p:blipFill>
          <a:blip r:embed="rId6"/>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4289625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5000">
        <p159:morph option="byObject"/>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4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3A8824-5E5E-D0B5-3A88-07FC71CA38D6}"/>
              </a:ext>
            </a:extLst>
          </p:cNvPr>
          <p:cNvPicPr>
            <a:picLocks noChangeAspect="1"/>
          </p:cNvPicPr>
          <p:nvPr/>
        </p:nvPicPr>
        <p:blipFill>
          <a:blip r:embed="rId4">
            <a:extLst>
              <a:ext uri="{28A0092B-C50C-407E-A947-70E740481C1C}">
                <a14:useLocalDpi xmlns:a14="http://schemas.microsoft.com/office/drawing/2010/main" val="0"/>
              </a:ext>
            </a:extLst>
          </a:blip>
          <a:srcRect l="59" r="59"/>
          <a:stretch/>
        </p:blipFill>
        <p:spPr>
          <a:xfrm>
            <a:off x="0" y="0"/>
            <a:ext cx="12350409" cy="6955277"/>
          </a:xfrm>
          <a:prstGeom prst="rect">
            <a:avLst/>
          </a:prstGeom>
          <a:solidFill>
            <a:schemeClr val="tx1"/>
          </a:solidFill>
        </p:spPr>
      </p:pic>
      <p:sp>
        <p:nvSpPr>
          <p:cNvPr id="15" name="Rectangle 14">
            <a:extLst>
              <a:ext uri="{FF2B5EF4-FFF2-40B4-BE49-F238E27FC236}">
                <a16:creationId xmlns:a16="http://schemas.microsoft.com/office/drawing/2014/main" id="{2283B740-AD62-454E-BA4E-390F1D63A45F}"/>
              </a:ext>
            </a:extLst>
          </p:cNvPr>
          <p:cNvSpPr/>
          <p:nvPr/>
        </p:nvSpPr>
        <p:spPr>
          <a:xfrm>
            <a:off x="479356" y="399346"/>
            <a:ext cx="11461022" cy="6156584"/>
          </a:xfrm>
          <a:prstGeom prst="rect">
            <a:avLst/>
          </a:prstGeom>
          <a:solidFill>
            <a:schemeClr val="tx1">
              <a:alpha val="6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780688A8-5A36-4B5C-B6FF-9D865F16BA14}"/>
              </a:ext>
            </a:extLst>
          </p:cNvPr>
          <p:cNvSpPr>
            <a:spLocks noGrp="1"/>
          </p:cNvSpPr>
          <p:nvPr>
            <p:ph type="title"/>
          </p:nvPr>
        </p:nvSpPr>
        <p:spPr>
          <a:xfrm>
            <a:off x="838200" y="738856"/>
            <a:ext cx="9207322" cy="1052204"/>
          </a:xfrm>
        </p:spPr>
        <p:txBody>
          <a:bodyPr>
            <a:normAutofit/>
          </a:bodyPr>
          <a:lstStyle/>
          <a:p>
            <a:pPr algn="just">
              <a:lnSpc>
                <a:spcPct val="100000"/>
              </a:lnSpc>
              <a:spcBef>
                <a:spcPts val="0"/>
              </a:spcBef>
              <a:spcAft>
                <a:spcPts val="0"/>
              </a:spcAft>
            </a:pPr>
            <a:r>
              <a:rPr lang="en-GB" sz="4000" b="1" dirty="0">
                <a:solidFill>
                  <a:schemeClr val="bg1"/>
                </a:solidFill>
                <a:latin typeface="Raleway" panose="020B0503030101060003" pitchFamily="34" charset="0"/>
                <a:ea typeface="Times New Roman" panose="02020603050405020304" pitchFamily="18" charset="0"/>
                <a:cs typeface="Arial" panose="020B0604020202020204" pitchFamily="34" charset="0"/>
              </a:rPr>
              <a:t>Transforming corporate cultures</a:t>
            </a:r>
            <a:endParaRPr lang="en-GB" sz="4000" b="1" dirty="0">
              <a:solidFill>
                <a:schemeClr val="bg1"/>
              </a:solidFill>
              <a:latin typeface="Times New Roman" panose="02020603050405020304" pitchFamily="18" charset="0"/>
              <a:ea typeface="Times New Roman" panose="02020603050405020304" pitchFamily="18" charset="0"/>
            </a:endParaRPr>
          </a:p>
        </p:txBody>
      </p:sp>
      <p:pic>
        <p:nvPicPr>
          <p:cNvPr id="10" name="Graphic 9" descr="End with solid fill">
            <a:extLst>
              <a:ext uri="{FF2B5EF4-FFF2-40B4-BE49-F238E27FC236}">
                <a16:creationId xmlns:a16="http://schemas.microsoft.com/office/drawing/2014/main" id="{DA5492D2-A614-452F-943B-04B9EF307C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39077" y="6039020"/>
            <a:ext cx="450000" cy="450000"/>
          </a:xfrm>
          <a:prstGeom prst="rect">
            <a:avLst/>
          </a:prstGeom>
        </p:spPr>
      </p:pic>
      <p:sp>
        <p:nvSpPr>
          <p:cNvPr id="4" name="Content Placeholder 2">
            <a:extLst>
              <a:ext uri="{FF2B5EF4-FFF2-40B4-BE49-F238E27FC236}">
                <a16:creationId xmlns:a16="http://schemas.microsoft.com/office/drawing/2014/main" id="{D74970B1-2966-BE22-16D6-D3334339508A}"/>
              </a:ext>
            </a:extLst>
          </p:cNvPr>
          <p:cNvSpPr txBox="1">
            <a:spLocks/>
          </p:cNvSpPr>
          <p:nvPr/>
        </p:nvSpPr>
        <p:spPr>
          <a:xfrm>
            <a:off x="952067" y="1536357"/>
            <a:ext cx="10515600" cy="4922297"/>
          </a:xfrm>
          <a:prstGeom prst="rect">
            <a:avLst/>
          </a:prstGeom>
        </p:spPr>
        <p:txBody>
          <a:bodyPr vert="horz" lIns="91440" tIns="45720" rIns="91440" bIns="45720" rtlCol="0" anchor="b">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fontAlgn="base">
              <a:lnSpc>
                <a:spcPct val="120000"/>
              </a:lnSpc>
            </a:pPr>
            <a:endParaRPr lang="en-US" b="0" dirty="0">
              <a:solidFill>
                <a:schemeClr val="bg1"/>
              </a:solidFill>
              <a:latin typeface="Raleway" pitchFamily="2" charset="0"/>
            </a:endParaRPr>
          </a:p>
          <a:p>
            <a:pPr fontAlgn="base">
              <a:lnSpc>
                <a:spcPct val="120000"/>
              </a:lnSpc>
            </a:pPr>
            <a:r>
              <a:rPr lang="en-US" sz="2200" dirty="0">
                <a:solidFill>
                  <a:schemeClr val="bg1"/>
                </a:solidFill>
                <a:latin typeface="Raleway" pitchFamily="2" charset="0"/>
              </a:rPr>
              <a:t>PLACES TO START INCLUDE</a:t>
            </a:r>
            <a:r>
              <a:rPr lang="en-US" sz="2200" b="0" dirty="0">
                <a:solidFill>
                  <a:schemeClr val="bg1"/>
                </a:solidFill>
                <a:latin typeface="Raleway" pitchFamily="2" charset="0"/>
              </a:rPr>
              <a:t>:</a:t>
            </a:r>
          </a:p>
          <a:p>
            <a:pPr fontAlgn="base">
              <a:lnSpc>
                <a:spcPct val="120000"/>
              </a:lnSpc>
            </a:pPr>
            <a:endParaRPr lang="en-US" sz="1000" b="0" dirty="0">
              <a:solidFill>
                <a:schemeClr val="bg1"/>
              </a:solidFill>
              <a:latin typeface="Raleway" pitchFamily="2" charset="0"/>
            </a:endParaRPr>
          </a:p>
          <a:p>
            <a:pPr marL="457200" indent="-457200" fontAlgn="base">
              <a:lnSpc>
                <a:spcPct val="120000"/>
              </a:lnSpc>
              <a:buFont typeface="+mj-lt"/>
              <a:buAutoNum type="arabicPeriod" startAt="2"/>
            </a:pPr>
            <a:r>
              <a:rPr lang="en-US" sz="2200" dirty="0">
                <a:solidFill>
                  <a:schemeClr val="accent4">
                    <a:lumMod val="40000"/>
                    <a:lumOff val="60000"/>
                  </a:schemeClr>
                </a:solidFill>
                <a:latin typeface="Raleway" pitchFamily="2" charset="0"/>
              </a:rPr>
              <a:t>Overcoming the challenges of scale</a:t>
            </a:r>
            <a:br>
              <a:rPr lang="en-US" sz="2200" b="0" dirty="0">
                <a:solidFill>
                  <a:schemeClr val="bg1"/>
                </a:solidFill>
                <a:latin typeface="Raleway" pitchFamily="2" charset="0"/>
              </a:rPr>
            </a:br>
            <a:r>
              <a:rPr lang="en-US" sz="2200" b="0" dirty="0">
                <a:solidFill>
                  <a:schemeClr val="bg1"/>
                </a:solidFill>
                <a:latin typeface="Raleway" pitchFamily="2" charset="0"/>
              </a:rPr>
              <a:t>Another challenge to overcome - particularly for large and multinational enterprises - is finding practicable ways to reach vast numbers of employees. And to do so where those employees are based in many different countries, with different languages and cultures. Some companies are working to train "networks of champions" who can cascade know-how within their region or part of the business. Others use online platforms to connect different parts of the business and disseminate information and insights. These initiatives are valuable, and there are real opportunities (and need) to build on them.   </a:t>
            </a:r>
          </a:p>
          <a:p>
            <a:endParaRPr lang="en-US" dirty="0"/>
          </a:p>
        </p:txBody>
      </p:sp>
      <p:pic>
        <p:nvPicPr>
          <p:cNvPr id="6" name="Project name (en) v29">
            <a:hlinkClick r:id="" action="ppaction://media"/>
            <a:extLst>
              <a:ext uri="{FF2B5EF4-FFF2-40B4-BE49-F238E27FC236}">
                <a16:creationId xmlns:a16="http://schemas.microsoft.com/office/drawing/2014/main" id="{3925C09C-C89D-4FB4-681F-B08D160A517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719195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62473">
        <p159:morph option="byObject"/>
      </p:transition>
    </mc:Choice>
    <mc:Fallback xmlns="">
      <p:transition spd="slow" advTm="6247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72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3A8824-5E5E-D0B5-3A88-07FC71CA38D6}"/>
              </a:ext>
            </a:extLst>
          </p:cNvPr>
          <p:cNvPicPr>
            <a:picLocks noChangeAspect="1"/>
          </p:cNvPicPr>
          <p:nvPr/>
        </p:nvPicPr>
        <p:blipFill>
          <a:blip r:embed="rId4">
            <a:extLst>
              <a:ext uri="{28A0092B-C50C-407E-A947-70E740481C1C}">
                <a14:useLocalDpi xmlns:a14="http://schemas.microsoft.com/office/drawing/2010/main" val="0"/>
              </a:ext>
            </a:extLst>
          </a:blip>
          <a:srcRect l="59" r="59"/>
          <a:stretch/>
        </p:blipFill>
        <p:spPr>
          <a:xfrm>
            <a:off x="0" y="0"/>
            <a:ext cx="12350409" cy="6955277"/>
          </a:xfrm>
          <a:prstGeom prst="rect">
            <a:avLst/>
          </a:prstGeom>
        </p:spPr>
      </p:pic>
      <p:sp>
        <p:nvSpPr>
          <p:cNvPr id="15" name="Rectangle 14">
            <a:extLst>
              <a:ext uri="{FF2B5EF4-FFF2-40B4-BE49-F238E27FC236}">
                <a16:creationId xmlns:a16="http://schemas.microsoft.com/office/drawing/2014/main" id="{2283B740-AD62-454E-BA4E-390F1D63A45F}"/>
              </a:ext>
            </a:extLst>
          </p:cNvPr>
          <p:cNvSpPr/>
          <p:nvPr/>
        </p:nvSpPr>
        <p:spPr>
          <a:xfrm>
            <a:off x="479356" y="399346"/>
            <a:ext cx="11461022" cy="6156584"/>
          </a:xfrm>
          <a:prstGeom prst="rect">
            <a:avLst/>
          </a:prstGeom>
          <a:solidFill>
            <a:schemeClr val="tx1">
              <a:alpha val="6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780688A8-5A36-4B5C-B6FF-9D865F16BA14}"/>
              </a:ext>
            </a:extLst>
          </p:cNvPr>
          <p:cNvSpPr>
            <a:spLocks noGrp="1"/>
          </p:cNvSpPr>
          <p:nvPr>
            <p:ph type="title"/>
          </p:nvPr>
        </p:nvSpPr>
        <p:spPr>
          <a:xfrm>
            <a:off x="915812" y="631997"/>
            <a:ext cx="9207322" cy="1052204"/>
          </a:xfrm>
        </p:spPr>
        <p:txBody>
          <a:bodyPr>
            <a:normAutofit/>
          </a:bodyPr>
          <a:lstStyle/>
          <a:p>
            <a:pPr algn="just">
              <a:lnSpc>
                <a:spcPct val="100000"/>
              </a:lnSpc>
              <a:spcBef>
                <a:spcPts val="0"/>
              </a:spcBef>
              <a:spcAft>
                <a:spcPts val="0"/>
              </a:spcAft>
            </a:pPr>
            <a:r>
              <a:rPr lang="en-GB" sz="3200" b="1" dirty="0">
                <a:solidFill>
                  <a:schemeClr val="bg1"/>
                </a:solidFill>
                <a:latin typeface="Raleway" panose="020B0503030101060003" pitchFamily="34" charset="0"/>
                <a:ea typeface="Times New Roman" panose="02020603050405020304" pitchFamily="18" charset="0"/>
                <a:cs typeface="Arial" panose="020B0604020202020204" pitchFamily="34" charset="0"/>
              </a:rPr>
              <a:t>Insights from business practice</a:t>
            </a:r>
            <a:endParaRPr lang="en-GB" sz="3200" b="1" dirty="0">
              <a:solidFill>
                <a:schemeClr val="bg1"/>
              </a:solidFill>
              <a:latin typeface="Times New Roman" panose="02020603050405020304" pitchFamily="18" charset="0"/>
              <a:ea typeface="Times New Roman" panose="02020603050405020304" pitchFamily="18" charset="0"/>
            </a:endParaRPr>
          </a:p>
        </p:txBody>
      </p:sp>
      <p:pic>
        <p:nvPicPr>
          <p:cNvPr id="10" name="Graphic 9" descr="End with solid fill">
            <a:extLst>
              <a:ext uri="{FF2B5EF4-FFF2-40B4-BE49-F238E27FC236}">
                <a16:creationId xmlns:a16="http://schemas.microsoft.com/office/drawing/2014/main" id="{DA5492D2-A614-452F-943B-04B9EF307C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39077" y="6039020"/>
            <a:ext cx="450000" cy="450000"/>
          </a:xfrm>
          <a:prstGeom prst="rect">
            <a:avLst/>
          </a:prstGeom>
        </p:spPr>
      </p:pic>
      <p:sp>
        <p:nvSpPr>
          <p:cNvPr id="5" name="ZoneTexte 4">
            <a:extLst>
              <a:ext uri="{FF2B5EF4-FFF2-40B4-BE49-F238E27FC236}">
                <a16:creationId xmlns:a16="http://schemas.microsoft.com/office/drawing/2014/main" id="{2C153E6C-6AF9-9923-D448-72DB44040CBD}"/>
              </a:ext>
            </a:extLst>
          </p:cNvPr>
          <p:cNvSpPr txBox="1"/>
          <p:nvPr/>
        </p:nvSpPr>
        <p:spPr>
          <a:xfrm>
            <a:off x="915812" y="2052006"/>
            <a:ext cx="10220761" cy="3477875"/>
          </a:xfrm>
          <a:prstGeom prst="rect">
            <a:avLst/>
          </a:prstGeom>
          <a:noFill/>
        </p:spPr>
        <p:txBody>
          <a:bodyPr wrap="square">
            <a:spAutoFit/>
          </a:bodyPr>
          <a:lstStyle/>
          <a:p>
            <a:pPr algn="l" fontAlgn="base"/>
            <a:endParaRPr lang="en-US" sz="1600" b="0" i="0" dirty="0">
              <a:solidFill>
                <a:srgbClr val="09090C"/>
              </a:solidFill>
              <a:effectLst/>
              <a:latin typeface="Raleway" pitchFamily="2" charset="77"/>
            </a:endParaRPr>
          </a:p>
          <a:p>
            <a:pPr marL="228600" indent="-228600" fontAlgn="t">
              <a:spcBef>
                <a:spcPts val="1000"/>
              </a:spcBef>
              <a:buClr>
                <a:schemeClr val="bg1"/>
              </a:buClr>
              <a:buFont typeface="Arial" panose="020B0604020202020204" pitchFamily="34" charset="0"/>
              <a:buChar char="•"/>
            </a:pPr>
            <a:r>
              <a:rPr lang="en-US" sz="2200" b="1" dirty="0">
                <a:solidFill>
                  <a:schemeClr val="accent4">
                    <a:lumMod val="40000"/>
                    <a:lumOff val="60000"/>
                  </a:schemeClr>
                </a:solidFill>
                <a:latin typeface="Raleway" panose="020B0503030101060003" pitchFamily="34" charset="0"/>
              </a:rPr>
              <a:t>Determine</a:t>
            </a:r>
            <a:r>
              <a:rPr lang="en-US" sz="2200" dirty="0">
                <a:solidFill>
                  <a:schemeClr val="bg1"/>
                </a:solidFill>
                <a:latin typeface="Raleway" panose="020B0503030101060003" pitchFamily="34" charset="0"/>
              </a:rPr>
              <a:t> who needs to know what - and </a:t>
            </a:r>
            <a:r>
              <a:rPr lang="en-US" sz="2200" b="1" dirty="0">
                <a:solidFill>
                  <a:schemeClr val="accent4">
                    <a:lumMod val="40000"/>
                    <a:lumOff val="60000"/>
                  </a:schemeClr>
                </a:solidFill>
                <a:latin typeface="Raleway" panose="020B0503030101060003" pitchFamily="34" charset="0"/>
              </a:rPr>
              <a:t>revisit</a:t>
            </a:r>
            <a:r>
              <a:rPr lang="en-US" sz="2200" dirty="0">
                <a:solidFill>
                  <a:schemeClr val="bg1"/>
                </a:solidFill>
                <a:latin typeface="Raleway" panose="020B0503030101060003" pitchFamily="34" charset="0"/>
              </a:rPr>
              <a:t> this over time.</a:t>
            </a:r>
          </a:p>
          <a:p>
            <a:pPr marL="228600" indent="-228600" fontAlgn="t">
              <a:spcBef>
                <a:spcPts val="1000"/>
              </a:spcBef>
              <a:buClr>
                <a:schemeClr val="bg1"/>
              </a:buClr>
              <a:buFont typeface="Arial" panose="020B0604020202020204" pitchFamily="34" charset="0"/>
              <a:buChar char="•"/>
            </a:pPr>
            <a:r>
              <a:rPr lang="en-US" sz="2200" b="1" dirty="0">
                <a:solidFill>
                  <a:schemeClr val="accent4">
                    <a:lumMod val="40000"/>
                    <a:lumOff val="60000"/>
                  </a:schemeClr>
                </a:solidFill>
                <a:latin typeface="Raleway" panose="020B0503030101060003" pitchFamily="34" charset="0"/>
              </a:rPr>
              <a:t>Leverage</a:t>
            </a:r>
            <a:r>
              <a:rPr lang="en-US" sz="2200" dirty="0">
                <a:solidFill>
                  <a:schemeClr val="bg1"/>
                </a:solidFill>
                <a:latin typeface="Raleway" panose="020B0503030101060003" pitchFamily="34" charset="0"/>
              </a:rPr>
              <a:t> existing training and capacity building processes.</a:t>
            </a:r>
          </a:p>
          <a:p>
            <a:pPr marL="228600" indent="-228600" fontAlgn="t">
              <a:spcBef>
                <a:spcPts val="1000"/>
              </a:spcBef>
              <a:buClr>
                <a:schemeClr val="bg1"/>
              </a:buClr>
              <a:buFont typeface="Arial" panose="020B0604020202020204" pitchFamily="34" charset="0"/>
              <a:buChar char="•"/>
            </a:pPr>
            <a:r>
              <a:rPr lang="en-US" sz="2200" dirty="0">
                <a:solidFill>
                  <a:schemeClr val="bg1"/>
                </a:solidFill>
                <a:latin typeface="Raleway" panose="020B0503030101060003" pitchFamily="34" charset="0"/>
              </a:rPr>
              <a:t>Use language that will </a:t>
            </a:r>
            <a:r>
              <a:rPr lang="en-US" sz="2200" b="1" dirty="0">
                <a:solidFill>
                  <a:schemeClr val="accent4">
                    <a:lumMod val="40000"/>
                    <a:lumOff val="60000"/>
                  </a:schemeClr>
                </a:solidFill>
                <a:latin typeface="Raleway" panose="020B0503030101060003" pitchFamily="34" charset="0"/>
              </a:rPr>
              <a:t>resonate</a:t>
            </a:r>
            <a:r>
              <a:rPr lang="en-US" sz="2200" dirty="0">
                <a:solidFill>
                  <a:schemeClr val="bg1"/>
                </a:solidFill>
                <a:latin typeface="Raleway" panose="020B0503030101060003" pitchFamily="34" charset="0"/>
              </a:rPr>
              <a:t> with and be </a:t>
            </a:r>
            <a:r>
              <a:rPr lang="en-US" sz="2200" b="1" dirty="0">
                <a:solidFill>
                  <a:schemeClr val="accent4">
                    <a:lumMod val="40000"/>
                    <a:lumOff val="60000"/>
                  </a:schemeClr>
                </a:solidFill>
                <a:latin typeface="Raleway" panose="020B0503030101060003" pitchFamily="34" charset="0"/>
              </a:rPr>
              <a:t>understood</a:t>
            </a:r>
            <a:r>
              <a:rPr lang="en-US" sz="2200" dirty="0">
                <a:solidFill>
                  <a:schemeClr val="bg1"/>
                </a:solidFill>
                <a:latin typeface="Raleway" panose="020B0503030101060003" pitchFamily="34" charset="0"/>
              </a:rPr>
              <a:t> by the audience.</a:t>
            </a:r>
          </a:p>
          <a:p>
            <a:pPr marL="228600" indent="-228600" fontAlgn="t">
              <a:spcBef>
                <a:spcPts val="1000"/>
              </a:spcBef>
              <a:buClr>
                <a:schemeClr val="bg1"/>
              </a:buClr>
              <a:buFont typeface="Arial" panose="020B0604020202020204" pitchFamily="34" charset="0"/>
              <a:buChar char="•"/>
            </a:pPr>
            <a:r>
              <a:rPr lang="en-US" sz="2200" b="1" dirty="0">
                <a:solidFill>
                  <a:schemeClr val="accent4">
                    <a:lumMod val="40000"/>
                    <a:lumOff val="60000"/>
                  </a:schemeClr>
                </a:solidFill>
                <a:latin typeface="Raleway" panose="020B0503030101060003" pitchFamily="34" charset="0"/>
              </a:rPr>
              <a:t>Case studies can help make human rights real and relevant </a:t>
            </a:r>
            <a:r>
              <a:rPr lang="en-US" sz="2200" dirty="0">
                <a:solidFill>
                  <a:schemeClr val="bg1"/>
                </a:solidFill>
                <a:latin typeface="Raleway" panose="020B0503030101060003" pitchFamily="34" charset="0"/>
              </a:rPr>
              <a:t>to colleagues.</a:t>
            </a:r>
          </a:p>
          <a:p>
            <a:pPr marL="228600" indent="-228600" fontAlgn="t">
              <a:spcBef>
                <a:spcPts val="1000"/>
              </a:spcBef>
              <a:buClr>
                <a:schemeClr val="bg1"/>
              </a:buClr>
              <a:buFont typeface="Arial" panose="020B0604020202020204" pitchFamily="34" charset="0"/>
              <a:buChar char="•"/>
            </a:pPr>
            <a:r>
              <a:rPr lang="en-US" sz="2200" dirty="0">
                <a:solidFill>
                  <a:schemeClr val="bg1"/>
                </a:solidFill>
                <a:latin typeface="Raleway" panose="020B0503030101060003" pitchFamily="34" charset="0"/>
              </a:rPr>
              <a:t>Be </a:t>
            </a:r>
            <a:r>
              <a:rPr lang="en-US" sz="2200" b="1" dirty="0">
                <a:solidFill>
                  <a:schemeClr val="accent4">
                    <a:lumMod val="40000"/>
                    <a:lumOff val="60000"/>
                  </a:schemeClr>
                </a:solidFill>
                <a:latin typeface="Raleway" panose="020B0503030101060003" pitchFamily="34" charset="0"/>
              </a:rPr>
              <a:t>practical</a:t>
            </a:r>
            <a:r>
              <a:rPr lang="en-US" sz="2200" dirty="0">
                <a:solidFill>
                  <a:schemeClr val="bg1"/>
                </a:solidFill>
                <a:latin typeface="Raleway" panose="020B0503030101060003" pitchFamily="34" charset="0"/>
              </a:rPr>
              <a:t> and </a:t>
            </a:r>
            <a:r>
              <a:rPr lang="en-US" sz="2200" b="1" dirty="0">
                <a:solidFill>
                  <a:schemeClr val="accent4">
                    <a:lumMod val="40000"/>
                    <a:lumOff val="60000"/>
                  </a:schemeClr>
                </a:solidFill>
                <a:latin typeface="Raleway" panose="020B0503030101060003" pitchFamily="34" charset="0"/>
              </a:rPr>
              <a:t>creative</a:t>
            </a:r>
            <a:r>
              <a:rPr lang="en-US" sz="2200" dirty="0">
                <a:solidFill>
                  <a:schemeClr val="bg1"/>
                </a:solidFill>
                <a:latin typeface="Raleway" panose="020B0503030101060003" pitchFamily="34" charset="0"/>
              </a:rPr>
              <a:t> to strengthen commitment, ownership and teamwork.</a:t>
            </a:r>
          </a:p>
          <a:p>
            <a:pPr marL="228600" indent="-228600" fontAlgn="t">
              <a:spcBef>
                <a:spcPts val="1000"/>
              </a:spcBef>
              <a:buClr>
                <a:schemeClr val="bg1"/>
              </a:buClr>
              <a:buFont typeface="Arial" panose="020B0604020202020204" pitchFamily="34" charset="0"/>
              <a:buChar char="•"/>
            </a:pPr>
            <a:r>
              <a:rPr lang="en-US" sz="2200" dirty="0">
                <a:solidFill>
                  <a:schemeClr val="bg1"/>
                </a:solidFill>
                <a:latin typeface="Raleway" panose="020B0503030101060003" pitchFamily="34" charset="0"/>
              </a:rPr>
              <a:t>Multipliers can help </a:t>
            </a:r>
            <a:r>
              <a:rPr lang="en-US" sz="2200" b="1" dirty="0">
                <a:solidFill>
                  <a:schemeClr val="accent4">
                    <a:lumMod val="40000"/>
                    <a:lumOff val="60000"/>
                  </a:schemeClr>
                </a:solidFill>
                <a:latin typeface="Raleway" panose="020B0503030101060003" pitchFamily="34" charset="0"/>
              </a:rPr>
              <a:t>scale efforts </a:t>
            </a:r>
            <a:r>
              <a:rPr lang="en-US" sz="2200" dirty="0">
                <a:solidFill>
                  <a:schemeClr val="bg1"/>
                </a:solidFill>
                <a:latin typeface="Raleway" panose="020B0503030101060003" pitchFamily="34" charset="0"/>
              </a:rPr>
              <a:t>to raise awareness and know-how.</a:t>
            </a:r>
          </a:p>
        </p:txBody>
      </p:sp>
      <p:sp>
        <p:nvSpPr>
          <p:cNvPr id="3" name="ZoneTexte 2">
            <a:extLst>
              <a:ext uri="{FF2B5EF4-FFF2-40B4-BE49-F238E27FC236}">
                <a16:creationId xmlns:a16="http://schemas.microsoft.com/office/drawing/2014/main" id="{CFC6EA9B-1870-4088-FD83-87D84A5A23A0}"/>
              </a:ext>
            </a:extLst>
          </p:cNvPr>
          <p:cNvSpPr txBox="1"/>
          <p:nvPr/>
        </p:nvSpPr>
        <p:spPr>
          <a:xfrm>
            <a:off x="915812" y="1714215"/>
            <a:ext cx="10809019" cy="307777"/>
          </a:xfrm>
          <a:prstGeom prst="rect">
            <a:avLst/>
          </a:prstGeom>
          <a:noFill/>
        </p:spPr>
        <p:txBody>
          <a:bodyPr wrap="square" rtlCol="0">
            <a:spAutoFit/>
          </a:bodyPr>
          <a:lstStyle/>
          <a:p>
            <a:r>
              <a:rPr lang="en-GB" sz="1400" cap="all" spc="200" dirty="0">
                <a:solidFill>
                  <a:schemeClr val="bg1"/>
                </a:solidFill>
                <a:latin typeface="Raleway" panose="020B0503030101060003" pitchFamily="34" charset="0"/>
              </a:rPr>
              <a:t>You can find more about these insights on the GBI website</a:t>
            </a:r>
            <a:endParaRPr lang="fr-FR" sz="1400" b="1" dirty="0">
              <a:solidFill>
                <a:schemeClr val="bg1"/>
              </a:solidFill>
              <a:latin typeface="Raleway" pitchFamily="2" charset="77"/>
            </a:endParaRPr>
          </a:p>
        </p:txBody>
      </p:sp>
      <p:pic>
        <p:nvPicPr>
          <p:cNvPr id="4" name="Project name (en) v24 (1)">
            <a:hlinkClick r:id="" action="ppaction://media"/>
            <a:extLst>
              <a:ext uri="{FF2B5EF4-FFF2-40B4-BE49-F238E27FC236}">
                <a16:creationId xmlns:a16="http://schemas.microsoft.com/office/drawing/2014/main" id="{69AC7E00-26E7-9955-6772-B12EF759CB0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353022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72851">
        <p159:morph option="byObject"/>
      </p:transition>
    </mc:Choice>
    <mc:Fallback xmlns="">
      <p:transition spd="slow" advTm="728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5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8" name="Freeform: Shape 50">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69" name="Oval 52">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70" name="Oval 5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71" name="Group 56">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72" name="Freeform: Shape 57">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73" name="Freeform: Shape 58">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74" name="Oval 59">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75" name="Oval 60">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useBgFill="1">
        <p:nvSpPr>
          <p:cNvPr id="76" name="Rectangle 62">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13" name="Picture Placeholder 12" descr="Logo&#10;&#10;Description automatically generated">
            <a:extLst>
              <a:ext uri="{FF2B5EF4-FFF2-40B4-BE49-F238E27FC236}">
                <a16:creationId xmlns:a16="http://schemas.microsoft.com/office/drawing/2014/main" id="{738AC809-F0A2-4B49-8BBA-AD65703D9EBC}"/>
              </a:ext>
            </a:extLst>
          </p:cNvPr>
          <p:cNvPicPr>
            <a:picLocks noGrp="1" noChangeAspect="1"/>
          </p:cNvPicPr>
          <p:nvPr>
            <p:ph type="pic" sz="quarter" idx="13"/>
          </p:nvPr>
        </p:nvPicPr>
        <p:blipFill rotWithShape="1">
          <a:blip r:embed="rId5"/>
          <a:srcRect l="5334" r="-1" b="-1"/>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77" name="Rectangle 64">
            <a:extLst>
              <a:ext uri="{FF2B5EF4-FFF2-40B4-BE49-F238E27FC236}">
                <a16:creationId xmlns:a16="http://schemas.microsoft.com/office/drawing/2014/main" id="{E49CA12F-6E27-4C54-88C4-EE6CE7C47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
            <a:ext cx="12192000" cy="4857751"/>
          </a:xfrm>
          <a:prstGeom prst="rect">
            <a:avLst/>
          </a:prstGeom>
          <a:gradFill flip="none" rotWithShape="1">
            <a:gsLst>
              <a:gs pos="70000">
                <a:schemeClr val="bg2">
                  <a:alpha val="60000"/>
                </a:schemeClr>
              </a:gs>
              <a:gs pos="26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575598" y="180458"/>
            <a:ext cx="11616402" cy="984885"/>
          </a:xfrm>
        </p:spPr>
        <p:txBody>
          <a:bodyPr vert="horz" wrap="square" lIns="0" tIns="0" rIns="0" bIns="0" rtlCol="0" anchor="ctr" anchorCtr="0">
            <a:normAutofit fontScale="90000"/>
          </a:bodyPr>
          <a:lstStyle/>
          <a:p>
            <a:r>
              <a:rPr lang="en-US" sz="3700" dirty="0">
                <a:latin typeface="Raleway" panose="020B0503030101060003" pitchFamily="34" charset="0"/>
              </a:rPr>
              <a:t>BUSINESS &amp; HUMAN RIGHTS 101 – LEARNING RESOURCE</a:t>
            </a:r>
            <a:br>
              <a:rPr lang="en-US" sz="3700" dirty="0">
                <a:latin typeface="Raleway" panose="020B0503030101060003" pitchFamily="34" charset="0"/>
              </a:rPr>
            </a:br>
            <a:r>
              <a:rPr lang="en-US" sz="2400" dirty="0">
                <a:latin typeface="Raleway" panose="020B0503030101060003" pitchFamily="34" charset="0"/>
              </a:rPr>
              <a:t>CEE&amp;CA Summer Academy on Business and Human </a:t>
            </a:r>
            <a:r>
              <a:rPr lang="en-US" sz="2400">
                <a:latin typeface="Raleway" panose="020B0503030101060003" pitchFamily="34" charset="0"/>
              </a:rPr>
              <a:t>Rights 2024</a:t>
            </a:r>
            <a:endParaRPr lang="en-US" sz="3700" dirty="0">
              <a:latin typeface="Raleway" panose="020B0503030101060003" pitchFamily="34" charset="0"/>
            </a:endParaRPr>
          </a:p>
        </p:txBody>
      </p:sp>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5534612" y="5330979"/>
            <a:ext cx="6123397" cy="984885"/>
          </a:xfrm>
        </p:spPr>
        <p:txBody>
          <a:bodyPr vert="horz" wrap="square" lIns="0" tIns="0" rIns="0" bIns="0" rtlCol="0" anchor="ctr">
            <a:normAutofit/>
          </a:bodyPr>
          <a:lstStyle/>
          <a:p>
            <a:pPr marL="0" indent="0">
              <a:lnSpc>
                <a:spcPct val="100000"/>
              </a:lnSpc>
            </a:pPr>
            <a:r>
              <a:rPr lang="en-US" sz="2200" dirty="0">
                <a:solidFill>
                  <a:srgbClr val="006092">
                    <a:alpha val="60000"/>
                  </a:srgbClr>
                </a:solidFill>
              </a:rPr>
              <a:t>The Global Business Initiative on Human Rights</a:t>
            </a:r>
          </a:p>
        </p:txBody>
      </p:sp>
      <p:sp>
        <p:nvSpPr>
          <p:cNvPr id="67" name="Rectangle 66">
            <a:extLst>
              <a:ext uri="{FF2B5EF4-FFF2-40B4-BE49-F238E27FC236}">
                <a16:creationId xmlns:a16="http://schemas.microsoft.com/office/drawing/2014/main" id="{5337EA23-6703-4C96-9EEB-A408CBDD6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16" name="5">
            <a:hlinkClick r:id="" action="ppaction://media"/>
            <a:extLst>
              <a:ext uri="{FF2B5EF4-FFF2-40B4-BE49-F238E27FC236}">
                <a16:creationId xmlns:a16="http://schemas.microsoft.com/office/drawing/2014/main" id="{84BBB8C4-0FF5-4920-ACED-F503980026A7}"/>
              </a:ext>
            </a:extLst>
          </p:cNvPr>
          <p:cNvPicPr>
            <a:picLocks noChangeAspect="1"/>
          </p:cNvPicPr>
          <p:nvPr>
            <a:audioFile r:link="rId1"/>
            <p:extLst>
              <p:ext uri="{DAA4B4D4-6D71-4841-9C94-3DE7FCFB9230}">
                <p14:media xmlns:p14="http://schemas.microsoft.com/office/powerpoint/2010/main" r:embed="rId2">
                  <p14:trim st="2100" end="10059"/>
                  <p14:fade in="1250" out="1250"/>
                </p14:media>
              </p:ext>
            </p:extLst>
          </p:nvPr>
        </p:nvPicPr>
        <p:blipFill>
          <a:blip r:embed="rId6"/>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336582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5000">
        <p159:morph option="byObject"/>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4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Diagram, map&#10;&#10;Description automatically generated">
            <a:extLst>
              <a:ext uri="{FF2B5EF4-FFF2-40B4-BE49-F238E27FC236}">
                <a16:creationId xmlns:a16="http://schemas.microsoft.com/office/drawing/2014/main" id="{FF11031A-E716-C1B9-4562-08DC92C500D7}"/>
              </a:ext>
            </a:extLst>
          </p:cNvPr>
          <p:cNvPicPr>
            <a:picLocks noGrp="1" noChangeAspect="1"/>
          </p:cNvPicPr>
          <p:nvPr>
            <p:ph type="pic" sz="quarter" idx="13"/>
          </p:nvPr>
        </p:nvPicPr>
        <p:blipFill>
          <a:blip r:embed="rId3">
            <a:alphaModFix amt="66000"/>
            <a:extLst>
              <a:ext uri="{28A0092B-C50C-407E-A947-70E740481C1C}">
                <a14:useLocalDpi xmlns:a14="http://schemas.microsoft.com/office/drawing/2010/main" val="0"/>
              </a:ext>
            </a:extLst>
          </a:blip>
          <a:srcRect t="11033" b="11033"/>
          <a:stretch>
            <a:fillRect/>
          </a:stretch>
        </p:blipFill>
        <p:spPr/>
      </p:pic>
      <p:sp>
        <p:nvSpPr>
          <p:cNvPr id="2" name="Rectangle 1">
            <a:extLst>
              <a:ext uri="{FF2B5EF4-FFF2-40B4-BE49-F238E27FC236}">
                <a16:creationId xmlns:a16="http://schemas.microsoft.com/office/drawing/2014/main" id="{2F4E6B62-DFFB-DAC7-2CF4-5D093EC611F2}"/>
              </a:ext>
            </a:extLst>
          </p:cNvPr>
          <p:cNvSpPr/>
          <p:nvPr/>
        </p:nvSpPr>
        <p:spPr>
          <a:xfrm>
            <a:off x="301558" y="1478604"/>
            <a:ext cx="5595052" cy="3103124"/>
          </a:xfrm>
          <a:prstGeom prst="rect">
            <a:avLst/>
          </a:prstGeom>
          <a:solidFill>
            <a:schemeClr val="bg1">
              <a:alpha val="6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459423" y="1040559"/>
            <a:ext cx="6369234" cy="1518499"/>
          </a:xfrm>
        </p:spPr>
        <p:txBody>
          <a:bodyPr vert="horz" wrap="square" lIns="0" tIns="0" rIns="0" bIns="0" rtlCol="0" anchor="b" anchorCtr="0">
            <a:normAutofit/>
          </a:bodyPr>
          <a:lstStyle/>
          <a:p>
            <a:pPr>
              <a:lnSpc>
                <a:spcPct val="100000"/>
              </a:lnSpc>
              <a:spcBef>
                <a:spcPts val="0"/>
              </a:spcBef>
              <a:spcAft>
                <a:spcPts val="0"/>
              </a:spcAft>
            </a:pPr>
            <a:r>
              <a:rPr lang="en-GB" sz="6600" b="1" dirty="0">
                <a:latin typeface="Raleway" panose="020B0503030101060003" pitchFamily="34" charset="0"/>
                <a:ea typeface="Times New Roman" panose="02020603050405020304" pitchFamily="18" charset="0"/>
                <a:cs typeface="Arial" panose="020B0604020202020204" pitchFamily="34" charset="0"/>
              </a:rPr>
              <a:t>Module 3.1</a:t>
            </a:r>
            <a:endParaRPr lang="en-GB" sz="6600" dirty="0">
              <a:latin typeface="Times New Roman" panose="02020603050405020304" pitchFamily="18" charset="0"/>
              <a:ea typeface="Times New Roman" panose="02020603050405020304" pitchFamily="18" charset="0"/>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459422" y="2725116"/>
            <a:ext cx="5437187" cy="2265216"/>
          </a:xfrm>
        </p:spPr>
        <p:txBody>
          <a:bodyPr vert="horz" wrap="square" lIns="0" tIns="0" rIns="0" bIns="0" rtlCol="0">
            <a:normAutofit fontScale="55000" lnSpcReduction="20000"/>
          </a:bodyPr>
          <a:lstStyle/>
          <a:p>
            <a:pPr marL="0" indent="0">
              <a:lnSpc>
                <a:spcPct val="120000"/>
              </a:lnSpc>
              <a:spcBef>
                <a:spcPts val="0"/>
              </a:spcBef>
            </a:pPr>
            <a:r>
              <a:rPr lang="en-GB" sz="4400" b="1" dirty="0">
                <a:latin typeface="Raleway" panose="020B0503030101060003" pitchFamily="34" charset="0"/>
                <a:ea typeface="Times New Roman" panose="02020603050405020304" pitchFamily="18" charset="0"/>
                <a:cs typeface="Arial" panose="020B0604020202020204" pitchFamily="34" charset="0"/>
              </a:rPr>
              <a:t>EMBEDDING RESPECT FOR HUMAN RIGHTS IN A COMPANY: </a:t>
            </a:r>
            <a:endParaRPr lang="en-GB" sz="4100" b="1" dirty="0">
              <a:latin typeface="Raleway" panose="020B0503030101060003" pitchFamily="34" charset="0"/>
              <a:ea typeface="Times New Roman" panose="02020603050405020304" pitchFamily="18" charset="0"/>
              <a:cs typeface="Arial" panose="020B0604020202020204" pitchFamily="34" charset="0"/>
            </a:endParaRPr>
          </a:p>
          <a:p>
            <a:pPr marL="0" indent="0">
              <a:lnSpc>
                <a:spcPct val="120000"/>
              </a:lnSpc>
              <a:spcBef>
                <a:spcPts val="0"/>
              </a:spcBef>
              <a:spcAft>
                <a:spcPts val="0"/>
              </a:spcAft>
              <a:buClr>
                <a:schemeClr val="tx1"/>
              </a:buClr>
            </a:pPr>
            <a:r>
              <a:rPr lang="en-GB" sz="4400" b="1" dirty="0">
                <a:solidFill>
                  <a:schemeClr val="accent4">
                    <a:lumMod val="40000"/>
                    <a:lumOff val="60000"/>
                  </a:schemeClr>
                </a:solidFill>
                <a:latin typeface="Raleway" panose="020B0503030101060003" pitchFamily="34" charset="0"/>
                <a:ea typeface="Times New Roman" panose="02020603050405020304" pitchFamily="18" charset="0"/>
                <a:cs typeface="Arial" panose="020B0604020202020204" pitchFamily="34" charset="0"/>
              </a:rPr>
              <a:t>Driving change, raising awareness, training and capacity building </a:t>
            </a:r>
            <a:br>
              <a:rPr lang="en-GB" sz="4400" dirty="0">
                <a:latin typeface="Raleway" panose="020B0503030101060003" pitchFamily="34" charset="0"/>
                <a:ea typeface="Times New Roman" panose="02020603050405020304" pitchFamily="18" charset="0"/>
                <a:cs typeface="Arial" panose="020B0604020202020204" pitchFamily="34" charset="0"/>
              </a:rPr>
            </a:br>
            <a:endParaRPr lang="en-GB" sz="4400" dirty="0">
              <a:latin typeface="Times New Roman" panose="02020603050405020304" pitchFamily="18" charset="0"/>
              <a:ea typeface="Times New Roman" panose="02020603050405020304" pitchFamily="18" charset="0"/>
            </a:endParaRPr>
          </a:p>
          <a:p>
            <a:pPr marL="0" indent="0" algn="just">
              <a:lnSpc>
                <a:spcPct val="100000"/>
              </a:lnSpc>
              <a:spcBef>
                <a:spcPts val="0"/>
              </a:spcBef>
              <a:buClr>
                <a:schemeClr val="tx1"/>
              </a:buClr>
            </a:pPr>
            <a:endParaRPr lang="en-GB" sz="4400" dirty="0">
              <a:latin typeface="Times New Roman" panose="02020603050405020304" pitchFamily="18" charset="0"/>
              <a:ea typeface="Times New Roman" panose="02020603050405020304" pitchFamily="18" charset="0"/>
            </a:endParaRPr>
          </a:p>
        </p:txBody>
      </p:sp>
      <p:pic>
        <p:nvPicPr>
          <p:cNvPr id="3" name="Graphic 2" descr="End with solid fill">
            <a:extLst>
              <a:ext uri="{FF2B5EF4-FFF2-40B4-BE49-F238E27FC236}">
                <a16:creationId xmlns:a16="http://schemas.microsoft.com/office/drawing/2014/main" id="{3E20EA1A-A33A-0196-A981-D418107E18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39077" y="6039020"/>
            <a:ext cx="450000" cy="450000"/>
          </a:xfrm>
          <a:prstGeom prst="rect">
            <a:avLst/>
          </a:prstGeom>
        </p:spPr>
      </p:pic>
    </p:spTree>
    <p:extLst>
      <p:ext uri="{BB962C8B-B14F-4D97-AF65-F5344CB8AC3E}">
        <p14:creationId xmlns:p14="http://schemas.microsoft.com/office/powerpoint/2010/main" val="545227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9204">
        <p159:morph option="byObject"/>
      </p:transition>
    </mc:Choice>
    <mc:Fallback xmlns="">
      <p:transition spd="slow" advTm="1920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15"/>
                                        </p:tgtEl>
                                        <p:attrNameLst>
                                          <p:attrName>style.visibility</p:attrName>
                                        </p:attrNameLst>
                                      </p:cBhvr>
                                      <p:to>
                                        <p:strVal val="visible"/>
                                      </p:to>
                                    </p:set>
                                    <p:animEffect transition="in" filter="fade">
                                      <p:cBhvr>
                                        <p:cTn id="7" dur="700"/>
                                        <p:tgtEl>
                                          <p:spTgt spid="15"/>
                                        </p:tgtEl>
                                      </p:cBhvr>
                                    </p:animEffect>
                                  </p:childTnLst>
                                </p:cTn>
                              </p:par>
                              <p:par>
                                <p:cTn id="8" presetID="10" presetClass="entr" presetSubtype="0" fill="hold" grpId="0" nodeType="withEffect">
                                  <p:stCondLst>
                                    <p:cond delay="0"/>
                                  </p:stCondLst>
                                  <p:iterate>
                                    <p:tmPct val="10000"/>
                                  </p:iterate>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700"/>
                                        <p:tgtEl>
                                          <p:spTgt spid="16">
                                            <p:txEl>
                                              <p:pRg st="0" end="0"/>
                                            </p:txEl>
                                          </p:spTgt>
                                        </p:tgtEl>
                                      </p:cBhvr>
                                    </p:animEffect>
                                  </p:childTnLst>
                                </p:cTn>
                              </p:par>
                              <p:par>
                                <p:cTn id="11" presetID="10" presetClass="entr" presetSubtype="0" fill="hold" grpId="0" nodeType="withEffect">
                                  <p:stCondLst>
                                    <p:cond delay="0"/>
                                  </p:stCondLst>
                                  <p:iterate>
                                    <p:tmPct val="10000"/>
                                  </p:iterate>
                                  <p:childTnLst>
                                    <p:set>
                                      <p:cBhvr>
                                        <p:cTn id="12" dur="1" fill="hold">
                                          <p:stCondLst>
                                            <p:cond delay="0"/>
                                          </p:stCondLst>
                                        </p:cTn>
                                        <p:tgtEl>
                                          <p:spTgt spid="16">
                                            <p:txEl>
                                              <p:pRg st="1" end="1"/>
                                            </p:txEl>
                                          </p:spTgt>
                                        </p:tgtEl>
                                        <p:attrNameLst>
                                          <p:attrName>style.visibility</p:attrName>
                                        </p:attrNameLst>
                                      </p:cBhvr>
                                      <p:to>
                                        <p:strVal val="visible"/>
                                      </p:to>
                                    </p:set>
                                    <p:animEffect transition="in" filter="fade">
                                      <p:cBhvr>
                                        <p:cTn id="13" dur="7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4" descr="Diagram, map&#10;&#10;Description automatically generated">
            <a:extLst>
              <a:ext uri="{FF2B5EF4-FFF2-40B4-BE49-F238E27FC236}">
                <a16:creationId xmlns:a16="http://schemas.microsoft.com/office/drawing/2014/main" id="{491645C6-2894-C46B-6A71-19BEB5011370}"/>
              </a:ext>
            </a:extLst>
          </p:cNvPr>
          <p:cNvPicPr>
            <a:picLocks noChangeAspect="1"/>
          </p:cNvPicPr>
          <p:nvPr/>
        </p:nvPicPr>
        <p:blipFill>
          <a:blip r:embed="rId5">
            <a:alphaModFix amt="66000"/>
            <a:extLst>
              <a:ext uri="{28A0092B-C50C-407E-A947-70E740481C1C}">
                <a14:useLocalDpi xmlns:a14="http://schemas.microsoft.com/office/drawing/2010/main" val="0"/>
              </a:ext>
            </a:extLst>
          </a:blip>
          <a:srcRect t="11033" b="11033"/>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2283B740-AD62-454E-BA4E-390F1D63A45F}"/>
              </a:ext>
            </a:extLst>
          </p:cNvPr>
          <p:cNvSpPr/>
          <p:nvPr/>
        </p:nvSpPr>
        <p:spPr>
          <a:xfrm>
            <a:off x="479356" y="399346"/>
            <a:ext cx="11461022" cy="6156584"/>
          </a:xfrm>
          <a:prstGeom prst="rect">
            <a:avLst/>
          </a:prstGeom>
          <a:solidFill>
            <a:schemeClr val="tx1">
              <a:alpha val="6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780688A8-5A36-4B5C-B6FF-9D865F16BA14}"/>
              </a:ext>
            </a:extLst>
          </p:cNvPr>
          <p:cNvSpPr>
            <a:spLocks noGrp="1"/>
          </p:cNvSpPr>
          <p:nvPr>
            <p:ph type="title"/>
          </p:nvPr>
        </p:nvSpPr>
        <p:spPr>
          <a:xfrm>
            <a:off x="752324" y="410933"/>
            <a:ext cx="10528942" cy="1442506"/>
          </a:xfrm>
        </p:spPr>
        <p:txBody>
          <a:bodyPr>
            <a:normAutofit/>
          </a:bodyPr>
          <a:lstStyle/>
          <a:p>
            <a:pPr algn="just">
              <a:lnSpc>
                <a:spcPct val="100000"/>
              </a:lnSpc>
              <a:spcBef>
                <a:spcPts val="0"/>
              </a:spcBef>
              <a:spcAft>
                <a:spcPts val="0"/>
              </a:spcAft>
            </a:pPr>
            <a:r>
              <a:rPr lang="en-GB" b="1" dirty="0">
                <a:solidFill>
                  <a:schemeClr val="bg1"/>
                </a:solidFill>
                <a:latin typeface="Raleway" panose="020B0503030101060003" pitchFamily="34" charset="0"/>
                <a:ea typeface="Times New Roman" panose="02020603050405020304" pitchFamily="18" charset="0"/>
                <a:cs typeface="Arial" panose="020B0604020202020204" pitchFamily="34" charset="0"/>
              </a:rPr>
              <a:t>Driving change</a:t>
            </a:r>
            <a:endParaRPr lang="en-GB" b="1" dirty="0">
              <a:solidFill>
                <a:schemeClr val="bg1"/>
              </a:solidFill>
              <a:latin typeface="Times New Roman" panose="02020603050405020304" pitchFamily="18" charset="0"/>
              <a:ea typeface="Times New Roman" panose="02020603050405020304" pitchFamily="18" charset="0"/>
            </a:endParaRPr>
          </a:p>
        </p:txBody>
      </p:sp>
      <p:sp>
        <p:nvSpPr>
          <p:cNvPr id="4" name="Content Placeholder 3">
            <a:extLst>
              <a:ext uri="{FF2B5EF4-FFF2-40B4-BE49-F238E27FC236}">
                <a16:creationId xmlns:a16="http://schemas.microsoft.com/office/drawing/2014/main" id="{26B2DCBD-8306-4812-AF7C-915444FAF9FE}"/>
              </a:ext>
            </a:extLst>
          </p:cNvPr>
          <p:cNvSpPr>
            <a:spLocks noGrp="1"/>
          </p:cNvSpPr>
          <p:nvPr>
            <p:ph sz="half" idx="2"/>
          </p:nvPr>
        </p:nvSpPr>
        <p:spPr>
          <a:xfrm>
            <a:off x="550863" y="2008054"/>
            <a:ext cx="6870047" cy="4547876"/>
          </a:xfrm>
        </p:spPr>
        <p:txBody>
          <a:bodyPr>
            <a:normAutofit fontScale="92500" lnSpcReduction="10000"/>
          </a:bodyPr>
          <a:lstStyle/>
          <a:p>
            <a:pPr fontAlgn="base">
              <a:lnSpc>
                <a:spcPct val="120000"/>
              </a:lnSpc>
            </a:pPr>
            <a:r>
              <a:rPr lang="en-US" sz="1600" dirty="0">
                <a:solidFill>
                  <a:schemeClr val="bg1"/>
                </a:solidFill>
                <a:latin typeface="Raleway" pitchFamily="2" charset="0"/>
              </a:rPr>
              <a:t>For most companies, implementing respect for human rights will be a journey.</a:t>
            </a:r>
          </a:p>
          <a:p>
            <a:pPr fontAlgn="base">
              <a:lnSpc>
                <a:spcPct val="120000"/>
              </a:lnSpc>
            </a:pPr>
            <a:r>
              <a:rPr lang="en-US" sz="1600" dirty="0">
                <a:solidFill>
                  <a:schemeClr val="bg1"/>
                </a:solidFill>
                <a:latin typeface="Raleway" pitchFamily="2" charset="0"/>
              </a:rPr>
              <a:t>To manage human rights challenges effectively, a company needs to understand how different parts of its business and its value chain can have a negative impact on people, and then take action. Putting this into practice requires more than just developing good policies and processes. It’s also about the people who will </a:t>
            </a:r>
            <a:r>
              <a:rPr lang="en-US" sz="1600" b="1" dirty="0">
                <a:solidFill>
                  <a:schemeClr val="accent4">
                    <a:lumMod val="40000"/>
                    <a:lumOff val="60000"/>
                  </a:schemeClr>
                </a:solidFill>
                <a:latin typeface="Raleway" pitchFamily="2" charset="0"/>
              </a:rPr>
              <a:t>inform</a:t>
            </a:r>
            <a:r>
              <a:rPr lang="en-US" sz="1600" dirty="0">
                <a:solidFill>
                  <a:schemeClr val="bg1"/>
                </a:solidFill>
                <a:latin typeface="Raleway" pitchFamily="2" charset="0"/>
              </a:rPr>
              <a:t>, </a:t>
            </a:r>
            <a:r>
              <a:rPr lang="en-US" sz="1600" b="1" dirty="0">
                <a:solidFill>
                  <a:schemeClr val="accent4">
                    <a:lumMod val="40000"/>
                    <a:lumOff val="60000"/>
                  </a:schemeClr>
                </a:solidFill>
                <a:latin typeface="Raleway" pitchFamily="2" charset="0"/>
              </a:rPr>
              <a:t>approve</a:t>
            </a:r>
            <a:r>
              <a:rPr lang="en-US" sz="1600" dirty="0">
                <a:solidFill>
                  <a:schemeClr val="bg1"/>
                </a:solidFill>
                <a:latin typeface="Raleway" pitchFamily="2" charset="0"/>
              </a:rPr>
              <a:t> and </a:t>
            </a:r>
            <a:r>
              <a:rPr lang="en-US" sz="1600" b="1" dirty="0">
                <a:solidFill>
                  <a:schemeClr val="accent4">
                    <a:lumMod val="40000"/>
                    <a:lumOff val="60000"/>
                  </a:schemeClr>
                </a:solidFill>
                <a:latin typeface="Raleway" pitchFamily="2" charset="0"/>
              </a:rPr>
              <a:t>implement</a:t>
            </a:r>
            <a:r>
              <a:rPr lang="en-US" sz="1600" dirty="0">
                <a:solidFill>
                  <a:schemeClr val="bg1"/>
                </a:solidFill>
                <a:latin typeface="Raleway" pitchFamily="2" charset="0"/>
              </a:rPr>
              <a:t> them. To ensure that human rights issues are managed effectively, business practitioners need to get people and teams across the business invested and working together.</a:t>
            </a:r>
          </a:p>
          <a:p>
            <a:pPr fontAlgn="base">
              <a:lnSpc>
                <a:spcPct val="120000"/>
              </a:lnSpc>
              <a:buClr>
                <a:schemeClr val="bg1"/>
              </a:buClr>
            </a:pPr>
            <a:r>
              <a:rPr lang="en-US" sz="1600" b="1" dirty="0">
                <a:solidFill>
                  <a:schemeClr val="accent4">
                    <a:lumMod val="40000"/>
                    <a:lumOff val="60000"/>
                  </a:schemeClr>
                </a:solidFill>
                <a:latin typeface="Raleway" pitchFamily="2" charset="0"/>
              </a:rPr>
              <a:t>Driving change amongst different people, teams and functions </a:t>
            </a:r>
            <a:r>
              <a:rPr lang="en-US" sz="1600" dirty="0">
                <a:solidFill>
                  <a:schemeClr val="bg1"/>
                </a:solidFill>
                <a:latin typeface="Raleway" pitchFamily="2" charset="0"/>
              </a:rPr>
              <a:t>– and bringing them with you – </a:t>
            </a:r>
            <a:r>
              <a:rPr lang="en-US" sz="1600" b="1" dirty="0">
                <a:solidFill>
                  <a:schemeClr val="accent4">
                    <a:lumMod val="40000"/>
                    <a:lumOff val="60000"/>
                  </a:schemeClr>
                </a:solidFill>
                <a:latin typeface="Raleway" pitchFamily="2" charset="0"/>
              </a:rPr>
              <a:t>may seem like a challenge</a:t>
            </a:r>
            <a:r>
              <a:rPr lang="en-US" sz="1600" dirty="0">
                <a:solidFill>
                  <a:schemeClr val="bg1"/>
                </a:solidFill>
                <a:latin typeface="Raleway" pitchFamily="2" charset="0"/>
              </a:rPr>
              <a:t>. And it is. Practitioners need to be team players, drivers and a leaders. But by building these capabilities, they can have a profound and sustained impact to support their company to meet its responsibility to respect human rights. And that, in turn, is good for the business, too.</a:t>
            </a:r>
          </a:p>
        </p:txBody>
      </p:sp>
      <p:pic>
        <p:nvPicPr>
          <p:cNvPr id="10" name="Graphic 9" descr="End with solid fill">
            <a:extLst>
              <a:ext uri="{FF2B5EF4-FFF2-40B4-BE49-F238E27FC236}">
                <a16:creationId xmlns:a16="http://schemas.microsoft.com/office/drawing/2014/main" id="{DA5492D2-A614-452F-943B-04B9EF307CB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39077" y="6039020"/>
            <a:ext cx="450000" cy="450000"/>
          </a:xfrm>
          <a:prstGeom prst="rect">
            <a:avLst/>
          </a:prstGeom>
        </p:spPr>
      </p:pic>
      <p:sp>
        <p:nvSpPr>
          <p:cNvPr id="3" name="ZoneTexte 2">
            <a:extLst>
              <a:ext uri="{FF2B5EF4-FFF2-40B4-BE49-F238E27FC236}">
                <a16:creationId xmlns:a16="http://schemas.microsoft.com/office/drawing/2014/main" id="{EBD9717E-BE24-07DD-1FC0-BEFB674CD11B}"/>
              </a:ext>
            </a:extLst>
          </p:cNvPr>
          <p:cNvSpPr txBox="1"/>
          <p:nvPr/>
        </p:nvSpPr>
        <p:spPr>
          <a:xfrm>
            <a:off x="752324" y="1411282"/>
            <a:ext cx="5036024" cy="338554"/>
          </a:xfrm>
          <a:prstGeom prst="rect">
            <a:avLst/>
          </a:prstGeom>
          <a:noFill/>
        </p:spPr>
        <p:txBody>
          <a:bodyPr wrap="square" rtlCol="0">
            <a:spAutoFit/>
          </a:bodyPr>
          <a:lstStyle/>
          <a:p>
            <a:r>
              <a:rPr lang="fr-FR" sz="1600" b="1" dirty="0">
                <a:solidFill>
                  <a:schemeClr val="bg1"/>
                </a:solidFill>
                <a:latin typeface="Raleway" pitchFamily="2" charset="77"/>
              </a:rPr>
              <a:t>BEING AN EFFECTIVE CHANGE AGENT</a:t>
            </a:r>
          </a:p>
        </p:txBody>
      </p:sp>
      <p:pic>
        <p:nvPicPr>
          <p:cNvPr id="5" name="Média en ligne 4" descr="How do you succeed in driving change within a company-">
            <a:hlinkClick r:id="" action="ppaction://media"/>
            <a:extLst>
              <a:ext uri="{FF2B5EF4-FFF2-40B4-BE49-F238E27FC236}">
                <a16:creationId xmlns:a16="http://schemas.microsoft.com/office/drawing/2014/main" id="{F4C30FBC-5B14-ED8E-7989-B96EA9D03119}"/>
              </a:ext>
            </a:extLst>
          </p:cNvPr>
          <p:cNvPicPr>
            <a:picLocks noRot="1" noChangeAspect="1"/>
          </p:cNvPicPr>
          <p:nvPr>
            <a:videoFile r:link="rId1"/>
          </p:nvPr>
        </p:nvPicPr>
        <p:blipFill>
          <a:blip r:embed="rId8"/>
          <a:stretch>
            <a:fillRect/>
          </a:stretch>
        </p:blipFill>
        <p:spPr>
          <a:xfrm>
            <a:off x="7577137" y="2716775"/>
            <a:ext cx="4064000" cy="2286000"/>
          </a:xfrm>
          <a:prstGeom prst="rect">
            <a:avLst/>
          </a:prstGeom>
        </p:spPr>
      </p:pic>
      <p:sp>
        <p:nvSpPr>
          <p:cNvPr id="7" name="TextBox 6">
            <a:extLst>
              <a:ext uri="{FF2B5EF4-FFF2-40B4-BE49-F238E27FC236}">
                <a16:creationId xmlns:a16="http://schemas.microsoft.com/office/drawing/2014/main" id="{B8797993-A884-1F98-1091-07E1114E9F45}"/>
              </a:ext>
            </a:extLst>
          </p:cNvPr>
          <p:cNvSpPr txBox="1"/>
          <p:nvPr/>
        </p:nvSpPr>
        <p:spPr>
          <a:xfrm>
            <a:off x="7492417" y="2378603"/>
            <a:ext cx="3054311" cy="276999"/>
          </a:xfrm>
          <a:prstGeom prst="rect">
            <a:avLst/>
          </a:prstGeom>
          <a:noFill/>
        </p:spPr>
        <p:txBody>
          <a:bodyPr wrap="square" rtlCol="0">
            <a:spAutoFit/>
          </a:bodyPr>
          <a:lstStyle/>
          <a:p>
            <a:r>
              <a:rPr lang="en-US" sz="1200" b="1" dirty="0">
                <a:solidFill>
                  <a:schemeClr val="bg1"/>
                </a:solidFill>
              </a:rPr>
              <a:t>Watch this video before moving on</a:t>
            </a:r>
            <a:r>
              <a:rPr lang="en-US" sz="1000" b="1" dirty="0">
                <a:solidFill>
                  <a:schemeClr val="bg1"/>
                </a:solidFill>
              </a:rPr>
              <a:t>:</a:t>
            </a:r>
          </a:p>
        </p:txBody>
      </p:sp>
      <p:sp>
        <p:nvSpPr>
          <p:cNvPr id="9" name="TextBox 8">
            <a:extLst>
              <a:ext uri="{FF2B5EF4-FFF2-40B4-BE49-F238E27FC236}">
                <a16:creationId xmlns:a16="http://schemas.microsoft.com/office/drawing/2014/main" id="{CE81015A-7789-CD05-5DE3-E1997EE81941}"/>
              </a:ext>
            </a:extLst>
          </p:cNvPr>
          <p:cNvSpPr txBox="1"/>
          <p:nvPr/>
        </p:nvSpPr>
        <p:spPr>
          <a:xfrm>
            <a:off x="7577847" y="5048655"/>
            <a:ext cx="3988340" cy="307777"/>
          </a:xfrm>
          <a:prstGeom prst="rect">
            <a:avLst/>
          </a:prstGeom>
          <a:noFill/>
        </p:spPr>
        <p:txBody>
          <a:bodyPr wrap="square" rtlCol="0">
            <a:spAutoFit/>
          </a:bodyPr>
          <a:lstStyle/>
          <a:p>
            <a:r>
              <a:rPr lang="en-GB" sz="1400" dirty="0">
                <a:solidFill>
                  <a:schemeClr val="bg1"/>
                </a:solidFill>
              </a:rPr>
              <a:t>Play this video on Vimeo </a:t>
            </a:r>
            <a:r>
              <a:rPr lang="en-GB" sz="1400" dirty="0">
                <a:solidFill>
                  <a:schemeClr val="bg1"/>
                </a:solidFill>
                <a:hlinkClick r:id="rId9">
                  <a:extLst>
                    <a:ext uri="{A12FA001-AC4F-418D-AE19-62706E023703}">
                      <ahyp:hlinkClr xmlns:ahyp="http://schemas.microsoft.com/office/drawing/2018/hyperlinkcolor" val="tx"/>
                    </a:ext>
                  </a:extLst>
                </a:hlinkClick>
              </a:rPr>
              <a:t>here</a:t>
            </a:r>
            <a:endParaRPr lang="en-GB" sz="1400" dirty="0">
              <a:solidFill>
                <a:schemeClr val="bg1"/>
              </a:solidFill>
            </a:endParaRPr>
          </a:p>
        </p:txBody>
      </p:sp>
      <p:pic>
        <p:nvPicPr>
          <p:cNvPr id="12" name="DC1">
            <a:hlinkClick r:id="" action="ppaction://media"/>
            <a:extLst>
              <a:ext uri="{FF2B5EF4-FFF2-40B4-BE49-F238E27FC236}">
                <a16:creationId xmlns:a16="http://schemas.microsoft.com/office/drawing/2014/main" id="{1E0BDB53-BEED-FFE8-3866-2C3DEE98D6A7}"/>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784228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81117">
        <p159:morph option="byObject"/>
      </p:transition>
    </mc:Choice>
    <mc:Fallback xmlns="">
      <p:transition spd="slow" advTm="8111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216"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audio>
              <p:cMediaNode vol="80000" showWhenStopped="0">
                <p:cTn id="17" fill="hold" display="0">
                  <p:stCondLst>
                    <p:cond delay="indefinite"/>
                  </p:stCondLst>
                  <p:endCondLst>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3A8824-5E5E-D0B5-3A88-07FC71CA38D6}"/>
              </a:ext>
            </a:extLst>
          </p:cNvPr>
          <p:cNvPicPr>
            <a:picLocks noChangeAspect="1"/>
          </p:cNvPicPr>
          <p:nvPr/>
        </p:nvPicPr>
        <p:blipFill>
          <a:blip r:embed="rId6">
            <a:extLst>
              <a:ext uri="{28A0092B-C50C-407E-A947-70E740481C1C}">
                <a14:useLocalDpi xmlns:a14="http://schemas.microsoft.com/office/drawing/2010/main" val="0"/>
              </a:ext>
            </a:extLst>
          </a:blip>
          <a:srcRect l="59" r="59"/>
          <a:stretch/>
        </p:blipFill>
        <p:spPr>
          <a:xfrm>
            <a:off x="0" y="0"/>
            <a:ext cx="12350409" cy="6955277"/>
          </a:xfrm>
          <a:prstGeom prst="rect">
            <a:avLst/>
          </a:prstGeom>
          <a:blipFill>
            <a:blip r:embed="rId6"/>
            <a:stretch>
              <a:fillRect/>
            </a:stretch>
          </a:blipFill>
        </p:spPr>
      </p:pic>
      <p:sp>
        <p:nvSpPr>
          <p:cNvPr id="15" name="Rectangle 14">
            <a:extLst>
              <a:ext uri="{FF2B5EF4-FFF2-40B4-BE49-F238E27FC236}">
                <a16:creationId xmlns:a16="http://schemas.microsoft.com/office/drawing/2014/main" id="{2283B740-AD62-454E-BA4E-390F1D63A45F}"/>
              </a:ext>
            </a:extLst>
          </p:cNvPr>
          <p:cNvSpPr/>
          <p:nvPr/>
        </p:nvSpPr>
        <p:spPr>
          <a:xfrm>
            <a:off x="489084" y="399346"/>
            <a:ext cx="11461022" cy="6156584"/>
          </a:xfrm>
          <a:prstGeom prst="rect">
            <a:avLst/>
          </a:prstGeom>
          <a:solidFill>
            <a:schemeClr val="tx1">
              <a:alpha val="6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780688A8-5A36-4B5C-B6FF-9D865F16BA14}"/>
              </a:ext>
            </a:extLst>
          </p:cNvPr>
          <p:cNvSpPr>
            <a:spLocks noGrp="1"/>
          </p:cNvSpPr>
          <p:nvPr>
            <p:ph type="title"/>
          </p:nvPr>
        </p:nvSpPr>
        <p:spPr>
          <a:xfrm>
            <a:off x="861033" y="445068"/>
            <a:ext cx="10528942" cy="1052204"/>
          </a:xfrm>
        </p:spPr>
        <p:txBody>
          <a:bodyPr>
            <a:normAutofit/>
          </a:bodyPr>
          <a:lstStyle/>
          <a:p>
            <a:pPr algn="just">
              <a:lnSpc>
                <a:spcPct val="100000"/>
              </a:lnSpc>
              <a:spcBef>
                <a:spcPts val="0"/>
              </a:spcBef>
              <a:spcAft>
                <a:spcPts val="0"/>
              </a:spcAft>
            </a:pPr>
            <a:r>
              <a:rPr lang="en-GB" sz="3200" b="1" dirty="0">
                <a:solidFill>
                  <a:schemeClr val="bg1"/>
                </a:solidFill>
                <a:latin typeface="Raleway" panose="020B0503030101060003" pitchFamily="34" charset="0"/>
                <a:ea typeface="Times New Roman" panose="02020603050405020304" pitchFamily="18" charset="0"/>
                <a:cs typeface="Arial" panose="020B0604020202020204" pitchFamily="34" charset="0"/>
              </a:rPr>
              <a:t>Raising Awareness, Training and Capacity Building</a:t>
            </a:r>
            <a:endParaRPr lang="en-GB" sz="3200" b="1" dirty="0">
              <a:solidFill>
                <a:schemeClr val="bg1"/>
              </a:solidFill>
              <a:latin typeface="Times New Roman" panose="02020603050405020304" pitchFamily="18" charset="0"/>
              <a:ea typeface="Times New Roman" panose="02020603050405020304" pitchFamily="18" charset="0"/>
            </a:endParaRPr>
          </a:p>
        </p:txBody>
      </p:sp>
      <p:sp>
        <p:nvSpPr>
          <p:cNvPr id="8" name="Espace réservé du contenu 7">
            <a:extLst>
              <a:ext uri="{FF2B5EF4-FFF2-40B4-BE49-F238E27FC236}">
                <a16:creationId xmlns:a16="http://schemas.microsoft.com/office/drawing/2014/main" id="{809B5ABF-9EAF-7FBE-5013-05F72D3A9AF4}"/>
              </a:ext>
            </a:extLst>
          </p:cNvPr>
          <p:cNvSpPr>
            <a:spLocks noGrp="1"/>
          </p:cNvSpPr>
          <p:nvPr>
            <p:ph sz="half" idx="2"/>
          </p:nvPr>
        </p:nvSpPr>
        <p:spPr>
          <a:xfrm>
            <a:off x="802545" y="1747119"/>
            <a:ext cx="6204312" cy="4959221"/>
          </a:xfrm>
        </p:spPr>
        <p:txBody>
          <a:bodyPr>
            <a:normAutofit/>
          </a:bodyPr>
          <a:lstStyle/>
          <a:p>
            <a:pPr fontAlgn="base">
              <a:lnSpc>
                <a:spcPct val="120000"/>
              </a:lnSpc>
            </a:pPr>
            <a:r>
              <a:rPr lang="en-US" sz="1400" dirty="0">
                <a:solidFill>
                  <a:schemeClr val="bg1"/>
                </a:solidFill>
                <a:latin typeface="Raleway" pitchFamily="2" charset="0"/>
              </a:rPr>
              <a:t>On any given day, millions of employees around the world can impact human rights, for better or worse.</a:t>
            </a:r>
          </a:p>
          <a:p>
            <a:pPr fontAlgn="base">
              <a:lnSpc>
                <a:spcPct val="120000"/>
              </a:lnSpc>
            </a:pPr>
            <a:r>
              <a:rPr lang="en-US" sz="1400" dirty="0">
                <a:solidFill>
                  <a:schemeClr val="bg1"/>
                </a:solidFill>
                <a:latin typeface="Raleway" pitchFamily="2" charset="0"/>
              </a:rPr>
              <a:t>Executives making decisions about strategic direction and budget allocation. Procurement managers choosing to buy from this supplier, or that one. Programmers training the latest AI tool. Security staff responding to threats. Lawyers advising on a deal. Human resources specialists. Marketing executives. Community liaison officers. Factory supervisors.</a:t>
            </a:r>
          </a:p>
          <a:p>
            <a:pPr fontAlgn="base">
              <a:lnSpc>
                <a:spcPct val="120000"/>
              </a:lnSpc>
              <a:buClr>
                <a:schemeClr val="bg1"/>
              </a:buClr>
            </a:pPr>
            <a:r>
              <a:rPr lang="en-US" sz="1400" b="1" dirty="0">
                <a:solidFill>
                  <a:schemeClr val="accent4">
                    <a:lumMod val="40000"/>
                    <a:lumOff val="60000"/>
                  </a:schemeClr>
                </a:solidFill>
                <a:latin typeface="Raleway" pitchFamily="2" charset="0"/>
              </a:rPr>
              <a:t>Any of these employees could inadvertently involve their company in an adverse human rights impact </a:t>
            </a:r>
            <a:r>
              <a:rPr lang="en-US" sz="1400" dirty="0">
                <a:solidFill>
                  <a:schemeClr val="bg1"/>
                </a:solidFill>
                <a:latin typeface="Raleway" pitchFamily="2" charset="0"/>
              </a:rPr>
              <a:t>if they're not aware of the company's commitments and policies. If they don't understand what these mean for their role. Or if they simply don't take it seriously.</a:t>
            </a:r>
          </a:p>
          <a:p>
            <a:pPr fontAlgn="base">
              <a:lnSpc>
                <a:spcPct val="120000"/>
              </a:lnSpc>
            </a:pPr>
            <a:r>
              <a:rPr lang="en-US" sz="1400" dirty="0">
                <a:solidFill>
                  <a:schemeClr val="bg1"/>
                </a:solidFill>
                <a:latin typeface="Raleway" pitchFamily="2" charset="0"/>
              </a:rPr>
              <a:t>But with training and commitment, they can help identify and respond to issues early, and find better ways to operate. So, it's critical to figure out who needs to know what. And then </a:t>
            </a:r>
            <a:r>
              <a:rPr lang="en-US" sz="1400" b="1" dirty="0">
                <a:solidFill>
                  <a:schemeClr val="accent4">
                    <a:lumMod val="40000"/>
                    <a:lumOff val="60000"/>
                  </a:schemeClr>
                </a:solidFill>
                <a:latin typeface="Raleway" pitchFamily="2" charset="0"/>
              </a:rPr>
              <a:t>build knowledge and commitment to drive changes in practice and culture</a:t>
            </a:r>
            <a:r>
              <a:rPr lang="en-US" sz="1400" dirty="0">
                <a:solidFill>
                  <a:schemeClr val="bg1"/>
                </a:solidFill>
                <a:latin typeface="Raleway" pitchFamily="2" charset="0"/>
              </a:rPr>
              <a:t>.</a:t>
            </a:r>
          </a:p>
          <a:p>
            <a:pPr marL="0" indent="0">
              <a:buNone/>
            </a:pPr>
            <a:endParaRPr lang="fr-FR" sz="1500" dirty="0">
              <a:solidFill>
                <a:schemeClr val="bg1"/>
              </a:solidFill>
            </a:endParaRPr>
          </a:p>
        </p:txBody>
      </p:sp>
      <p:pic>
        <p:nvPicPr>
          <p:cNvPr id="10" name="Graphic 9" descr="End with solid fill">
            <a:extLst>
              <a:ext uri="{FF2B5EF4-FFF2-40B4-BE49-F238E27FC236}">
                <a16:creationId xmlns:a16="http://schemas.microsoft.com/office/drawing/2014/main" id="{DA5492D2-A614-452F-943B-04B9EF307C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339077" y="6039020"/>
            <a:ext cx="450000" cy="450000"/>
          </a:xfrm>
          <a:prstGeom prst="rect">
            <a:avLst/>
          </a:prstGeom>
        </p:spPr>
      </p:pic>
      <p:sp>
        <p:nvSpPr>
          <p:cNvPr id="3" name="ZoneTexte 2">
            <a:extLst>
              <a:ext uri="{FF2B5EF4-FFF2-40B4-BE49-F238E27FC236}">
                <a16:creationId xmlns:a16="http://schemas.microsoft.com/office/drawing/2014/main" id="{EBD9717E-BE24-07DD-1FC0-BEFB674CD11B}"/>
              </a:ext>
            </a:extLst>
          </p:cNvPr>
          <p:cNvSpPr txBox="1"/>
          <p:nvPr/>
        </p:nvSpPr>
        <p:spPr>
          <a:xfrm>
            <a:off x="861033" y="1201703"/>
            <a:ext cx="6977410" cy="338554"/>
          </a:xfrm>
          <a:prstGeom prst="rect">
            <a:avLst/>
          </a:prstGeom>
          <a:noFill/>
        </p:spPr>
        <p:txBody>
          <a:bodyPr wrap="square" rtlCol="0">
            <a:spAutoFit/>
          </a:bodyPr>
          <a:lstStyle/>
          <a:p>
            <a:r>
              <a:rPr lang="fr-FR" sz="1600" b="1" dirty="0">
                <a:solidFill>
                  <a:schemeClr val="bg1"/>
                </a:solidFill>
                <a:latin typeface="Raleway" pitchFamily="2" charset="77"/>
              </a:rPr>
              <a:t>STRENGTHENING AWARENESS, KNOW-HOW AND COMMITMENT</a:t>
            </a:r>
          </a:p>
        </p:txBody>
      </p:sp>
      <p:pic>
        <p:nvPicPr>
          <p:cNvPr id="9" name="Média en ligne 8" descr="How to talk about human rights with your colleagues">
            <a:hlinkClick r:id="" action="ppaction://media"/>
            <a:extLst>
              <a:ext uri="{FF2B5EF4-FFF2-40B4-BE49-F238E27FC236}">
                <a16:creationId xmlns:a16="http://schemas.microsoft.com/office/drawing/2014/main" id="{DEACACBC-C15F-AFA3-3E9C-74E8300DB6CE}"/>
              </a:ext>
            </a:extLst>
          </p:cNvPr>
          <p:cNvPicPr>
            <a:picLocks noRot="1" noChangeAspect="1"/>
          </p:cNvPicPr>
          <p:nvPr>
            <a:videoFile r:link="rId1"/>
          </p:nvPr>
        </p:nvPicPr>
        <p:blipFill>
          <a:blip r:embed="rId9"/>
          <a:stretch>
            <a:fillRect/>
          </a:stretch>
        </p:blipFill>
        <p:spPr>
          <a:xfrm>
            <a:off x="7988700" y="1607248"/>
            <a:ext cx="3766643" cy="2118737"/>
          </a:xfrm>
          <a:prstGeom prst="rect">
            <a:avLst/>
          </a:prstGeom>
        </p:spPr>
      </p:pic>
      <p:sp>
        <p:nvSpPr>
          <p:cNvPr id="5" name="ZoneTexte 4">
            <a:extLst>
              <a:ext uri="{FF2B5EF4-FFF2-40B4-BE49-F238E27FC236}">
                <a16:creationId xmlns:a16="http://schemas.microsoft.com/office/drawing/2014/main" id="{F0923949-C434-4300-39A7-E26C7C8D9F01}"/>
              </a:ext>
            </a:extLst>
          </p:cNvPr>
          <p:cNvSpPr txBox="1"/>
          <p:nvPr/>
        </p:nvSpPr>
        <p:spPr>
          <a:xfrm>
            <a:off x="10768519" y="4334204"/>
            <a:ext cx="1058000" cy="1631216"/>
          </a:xfrm>
          <a:prstGeom prst="rect">
            <a:avLst/>
          </a:prstGeom>
          <a:noFill/>
        </p:spPr>
        <p:txBody>
          <a:bodyPr wrap="square" rtlCol="0">
            <a:spAutoFit/>
          </a:bodyPr>
          <a:lstStyle/>
          <a:p>
            <a:pPr algn="r"/>
            <a:r>
              <a:rPr lang="fr-FR" sz="1000" dirty="0">
                <a:solidFill>
                  <a:schemeClr val="bg1"/>
                </a:solidFill>
                <a:latin typeface="Raleway" pitchFamily="2" charset="77"/>
              </a:rPr>
              <a:t>NB: If </a:t>
            </a:r>
            <a:r>
              <a:rPr lang="fr-FR" sz="1000" dirty="0" err="1">
                <a:solidFill>
                  <a:schemeClr val="bg1"/>
                </a:solidFill>
                <a:latin typeface="Raleway" pitchFamily="2" charset="77"/>
              </a:rPr>
              <a:t>you</a:t>
            </a:r>
            <a:r>
              <a:rPr lang="fr-FR" sz="1000" dirty="0">
                <a:solidFill>
                  <a:schemeClr val="bg1"/>
                </a:solidFill>
                <a:latin typeface="Raleway" pitchFamily="2" charset="77"/>
              </a:rPr>
              <a:t> </a:t>
            </a:r>
            <a:r>
              <a:rPr lang="fr-FR" sz="1000" dirty="0" err="1">
                <a:solidFill>
                  <a:schemeClr val="bg1"/>
                </a:solidFill>
                <a:latin typeface="Raleway" pitchFamily="2" charset="77"/>
              </a:rPr>
              <a:t>already</a:t>
            </a:r>
            <a:r>
              <a:rPr lang="fr-FR" sz="1000" dirty="0">
                <a:solidFill>
                  <a:schemeClr val="bg1"/>
                </a:solidFill>
                <a:latin typeface="Raleway" pitchFamily="2" charset="77"/>
              </a:rPr>
              <a:t> </a:t>
            </a:r>
            <a:r>
              <a:rPr lang="fr-FR" sz="1000" dirty="0" err="1">
                <a:solidFill>
                  <a:schemeClr val="bg1"/>
                </a:solidFill>
                <a:latin typeface="Raleway" pitchFamily="2" charset="77"/>
              </a:rPr>
              <a:t>watched</a:t>
            </a:r>
            <a:r>
              <a:rPr lang="fr-FR" sz="1000" dirty="0">
                <a:solidFill>
                  <a:schemeClr val="bg1"/>
                </a:solidFill>
                <a:latin typeface="Raleway" pitchFamily="2" charset="77"/>
              </a:rPr>
              <a:t> </a:t>
            </a:r>
            <a:r>
              <a:rPr lang="fr-FR" sz="1000" dirty="0" err="1">
                <a:solidFill>
                  <a:schemeClr val="bg1"/>
                </a:solidFill>
                <a:latin typeface="Raleway" pitchFamily="2" charset="77"/>
              </a:rPr>
              <a:t>this</a:t>
            </a:r>
            <a:r>
              <a:rPr lang="fr-FR" sz="1000" dirty="0">
                <a:solidFill>
                  <a:schemeClr val="bg1"/>
                </a:solidFill>
                <a:latin typeface="Raleway" pitchFamily="2" charset="77"/>
              </a:rPr>
              <a:t> </a:t>
            </a:r>
            <a:r>
              <a:rPr lang="fr-FR" sz="1000" dirty="0" err="1">
                <a:solidFill>
                  <a:schemeClr val="bg1"/>
                </a:solidFill>
                <a:latin typeface="Raleway" pitchFamily="2" charset="77"/>
              </a:rPr>
              <a:t>video</a:t>
            </a:r>
            <a:r>
              <a:rPr lang="fr-FR" sz="1000" dirty="0">
                <a:solidFill>
                  <a:schemeClr val="bg1"/>
                </a:solidFill>
                <a:latin typeface="Raleway" pitchFamily="2" charset="77"/>
              </a:rPr>
              <a:t> in Module 1.0, </a:t>
            </a:r>
            <a:r>
              <a:rPr lang="fr-FR" sz="1000" dirty="0" err="1">
                <a:solidFill>
                  <a:schemeClr val="bg1"/>
                </a:solidFill>
                <a:latin typeface="Raleway" pitchFamily="2" charset="77"/>
              </a:rPr>
              <a:t>you</a:t>
            </a:r>
            <a:r>
              <a:rPr lang="fr-FR" sz="1000" dirty="0">
                <a:solidFill>
                  <a:schemeClr val="bg1"/>
                </a:solidFill>
                <a:latin typeface="Raleway" pitchFamily="2" charset="77"/>
              </a:rPr>
              <a:t> can </a:t>
            </a:r>
            <a:r>
              <a:rPr lang="fr-FR" sz="1000" dirty="0" err="1">
                <a:solidFill>
                  <a:schemeClr val="bg1"/>
                </a:solidFill>
                <a:latin typeface="Raleway" pitchFamily="2" charset="77"/>
              </a:rPr>
              <a:t>either</a:t>
            </a:r>
            <a:r>
              <a:rPr lang="fr-FR" sz="1000" dirty="0">
                <a:solidFill>
                  <a:schemeClr val="bg1"/>
                </a:solidFill>
                <a:latin typeface="Raleway" pitchFamily="2" charset="77"/>
              </a:rPr>
              <a:t> </a:t>
            </a:r>
            <a:r>
              <a:rPr lang="fr-FR" sz="1000" dirty="0" err="1">
                <a:solidFill>
                  <a:schemeClr val="bg1"/>
                </a:solidFill>
                <a:latin typeface="Raleway" pitchFamily="2" charset="77"/>
              </a:rPr>
              <a:t>watch</a:t>
            </a:r>
            <a:r>
              <a:rPr lang="fr-FR" sz="1000" dirty="0">
                <a:solidFill>
                  <a:schemeClr val="bg1"/>
                </a:solidFill>
                <a:latin typeface="Raleway" pitchFamily="2" charset="77"/>
              </a:rPr>
              <a:t> </a:t>
            </a:r>
            <a:r>
              <a:rPr lang="fr-FR" sz="1000" dirty="0" err="1">
                <a:solidFill>
                  <a:schemeClr val="bg1"/>
                </a:solidFill>
                <a:latin typeface="Raleway" pitchFamily="2" charset="77"/>
              </a:rPr>
              <a:t>it</a:t>
            </a:r>
            <a:r>
              <a:rPr lang="fr-FR" sz="1000" dirty="0">
                <a:solidFill>
                  <a:schemeClr val="bg1"/>
                </a:solidFill>
                <a:latin typeface="Raleway" pitchFamily="2" charset="77"/>
              </a:rPr>
              <a:t> </a:t>
            </a:r>
            <a:r>
              <a:rPr lang="fr-FR" sz="1000" dirty="0" err="1">
                <a:solidFill>
                  <a:schemeClr val="bg1"/>
                </a:solidFill>
                <a:latin typeface="Raleway" pitchFamily="2" charset="77"/>
              </a:rPr>
              <a:t>again</a:t>
            </a:r>
            <a:r>
              <a:rPr lang="fr-FR" sz="1000" dirty="0">
                <a:solidFill>
                  <a:schemeClr val="bg1"/>
                </a:solidFill>
                <a:latin typeface="Raleway" pitchFamily="2" charset="77"/>
              </a:rPr>
              <a:t> as a </a:t>
            </a:r>
            <a:r>
              <a:rPr lang="fr-FR" sz="1000" dirty="0" err="1">
                <a:solidFill>
                  <a:schemeClr val="bg1"/>
                </a:solidFill>
                <a:latin typeface="Raleway" pitchFamily="2" charset="77"/>
              </a:rPr>
              <a:t>refresher</a:t>
            </a:r>
            <a:r>
              <a:rPr lang="fr-FR" sz="1000" dirty="0">
                <a:solidFill>
                  <a:schemeClr val="bg1"/>
                </a:solidFill>
                <a:latin typeface="Raleway" pitchFamily="2" charset="77"/>
              </a:rPr>
              <a:t> or skip to the </a:t>
            </a:r>
            <a:r>
              <a:rPr lang="fr-FR" sz="1000" dirty="0" err="1">
                <a:solidFill>
                  <a:schemeClr val="bg1"/>
                </a:solidFill>
                <a:latin typeface="Raleway" pitchFamily="2" charset="77"/>
              </a:rPr>
              <a:t>next</a:t>
            </a:r>
            <a:r>
              <a:rPr lang="fr-FR" sz="1000" dirty="0">
                <a:solidFill>
                  <a:schemeClr val="bg1"/>
                </a:solidFill>
                <a:latin typeface="Raleway" pitchFamily="2" charset="77"/>
              </a:rPr>
              <a:t> section. </a:t>
            </a:r>
          </a:p>
        </p:txBody>
      </p:sp>
      <p:sp>
        <p:nvSpPr>
          <p:cNvPr id="6" name="TextBox 5">
            <a:extLst>
              <a:ext uri="{FF2B5EF4-FFF2-40B4-BE49-F238E27FC236}">
                <a16:creationId xmlns:a16="http://schemas.microsoft.com/office/drawing/2014/main" id="{217FF878-2807-B507-7348-833E02C9B8C3}"/>
              </a:ext>
            </a:extLst>
          </p:cNvPr>
          <p:cNvSpPr txBox="1"/>
          <p:nvPr/>
        </p:nvSpPr>
        <p:spPr>
          <a:xfrm>
            <a:off x="7906830" y="1293370"/>
            <a:ext cx="2782111" cy="276999"/>
          </a:xfrm>
          <a:prstGeom prst="rect">
            <a:avLst/>
          </a:prstGeom>
          <a:noFill/>
        </p:spPr>
        <p:txBody>
          <a:bodyPr wrap="square" rtlCol="0">
            <a:spAutoFit/>
          </a:bodyPr>
          <a:lstStyle/>
          <a:p>
            <a:r>
              <a:rPr lang="en-US" sz="1200" b="1" dirty="0">
                <a:solidFill>
                  <a:schemeClr val="bg1"/>
                </a:solidFill>
              </a:rPr>
              <a:t>Watch this video first:</a:t>
            </a:r>
          </a:p>
        </p:txBody>
      </p:sp>
      <p:pic>
        <p:nvPicPr>
          <p:cNvPr id="11" name="Online Media 10" title="Are human rights a universal concept?">
            <a:hlinkClick r:id="" action="ppaction://media"/>
            <a:extLst>
              <a:ext uri="{FF2B5EF4-FFF2-40B4-BE49-F238E27FC236}">
                <a16:creationId xmlns:a16="http://schemas.microsoft.com/office/drawing/2014/main" id="{573BC650-98FC-EC79-6C49-4778D915CE79}"/>
              </a:ext>
            </a:extLst>
          </p:cNvPr>
          <p:cNvPicPr>
            <a:picLocks noRot="1" noChangeAspect="1"/>
          </p:cNvPicPr>
          <p:nvPr>
            <a:videoFile r:link="rId2"/>
          </p:nvPr>
        </p:nvPicPr>
        <p:blipFill>
          <a:blip r:embed="rId10"/>
          <a:stretch>
            <a:fillRect/>
          </a:stretch>
        </p:blipFill>
        <p:spPr>
          <a:xfrm>
            <a:off x="6970394" y="4118380"/>
            <a:ext cx="3798125" cy="2071166"/>
          </a:xfrm>
          <a:prstGeom prst="rect">
            <a:avLst/>
          </a:prstGeom>
        </p:spPr>
      </p:pic>
      <p:sp>
        <p:nvSpPr>
          <p:cNvPr id="4" name="TextBox 3">
            <a:extLst>
              <a:ext uri="{FF2B5EF4-FFF2-40B4-BE49-F238E27FC236}">
                <a16:creationId xmlns:a16="http://schemas.microsoft.com/office/drawing/2014/main" id="{D99E42E0-9798-0179-7CA0-E016E1A101EA}"/>
              </a:ext>
            </a:extLst>
          </p:cNvPr>
          <p:cNvSpPr txBox="1"/>
          <p:nvPr/>
        </p:nvSpPr>
        <p:spPr>
          <a:xfrm>
            <a:off x="7918320" y="3677052"/>
            <a:ext cx="3988340" cy="276999"/>
          </a:xfrm>
          <a:prstGeom prst="rect">
            <a:avLst/>
          </a:prstGeom>
          <a:noFill/>
        </p:spPr>
        <p:txBody>
          <a:bodyPr wrap="square" rtlCol="0">
            <a:spAutoFit/>
          </a:bodyPr>
          <a:lstStyle/>
          <a:p>
            <a:r>
              <a:rPr lang="en-GB" sz="1200" dirty="0">
                <a:solidFill>
                  <a:schemeClr val="bg1"/>
                </a:solidFill>
              </a:rPr>
              <a:t>Play this video on Vimeo </a:t>
            </a:r>
            <a:r>
              <a:rPr lang="en-GB" sz="1200" dirty="0">
                <a:solidFill>
                  <a:schemeClr val="bg1"/>
                </a:solidFill>
                <a:hlinkClick r:id="rId11">
                  <a:extLst>
                    <a:ext uri="{A12FA001-AC4F-418D-AE19-62706E023703}">
                      <ahyp:hlinkClr xmlns:ahyp="http://schemas.microsoft.com/office/drawing/2018/hyperlinkcolor" val="tx"/>
                    </a:ext>
                  </a:extLst>
                </a:hlinkClick>
              </a:rPr>
              <a:t>here</a:t>
            </a:r>
            <a:endParaRPr lang="en-GB" sz="1200" dirty="0">
              <a:solidFill>
                <a:schemeClr val="bg1"/>
              </a:solidFill>
            </a:endParaRPr>
          </a:p>
        </p:txBody>
      </p:sp>
      <p:sp>
        <p:nvSpPr>
          <p:cNvPr id="12" name="TextBox 11">
            <a:extLst>
              <a:ext uri="{FF2B5EF4-FFF2-40B4-BE49-F238E27FC236}">
                <a16:creationId xmlns:a16="http://schemas.microsoft.com/office/drawing/2014/main" id="{B898FDDB-25A0-56E3-4FA8-D67A91AC5D34}"/>
              </a:ext>
            </a:extLst>
          </p:cNvPr>
          <p:cNvSpPr txBox="1"/>
          <p:nvPr/>
        </p:nvSpPr>
        <p:spPr>
          <a:xfrm>
            <a:off x="7006857" y="6262643"/>
            <a:ext cx="3988340" cy="276999"/>
          </a:xfrm>
          <a:prstGeom prst="rect">
            <a:avLst/>
          </a:prstGeom>
          <a:noFill/>
        </p:spPr>
        <p:txBody>
          <a:bodyPr wrap="square" rtlCol="0">
            <a:spAutoFit/>
          </a:bodyPr>
          <a:lstStyle/>
          <a:p>
            <a:r>
              <a:rPr lang="en-GB" sz="1200" dirty="0">
                <a:solidFill>
                  <a:schemeClr val="bg1"/>
                </a:solidFill>
              </a:rPr>
              <a:t>Play this video on Vimeo </a:t>
            </a:r>
            <a:r>
              <a:rPr lang="en-GB" sz="1200" dirty="0">
                <a:solidFill>
                  <a:schemeClr val="bg1"/>
                </a:solidFill>
                <a:hlinkClick r:id="rId12">
                  <a:extLst>
                    <a:ext uri="{A12FA001-AC4F-418D-AE19-62706E023703}">
                      <ahyp:hlinkClr xmlns:ahyp="http://schemas.microsoft.com/office/drawing/2018/hyperlinkcolor" val="tx"/>
                    </a:ext>
                  </a:extLst>
                </a:hlinkClick>
              </a:rPr>
              <a:t>here</a:t>
            </a:r>
            <a:endParaRPr lang="en-GB" sz="1200" dirty="0">
              <a:solidFill>
                <a:schemeClr val="bg1"/>
              </a:solidFill>
            </a:endParaRPr>
          </a:p>
        </p:txBody>
      </p:sp>
      <p:pic>
        <p:nvPicPr>
          <p:cNvPr id="13" name="DC2">
            <a:hlinkClick r:id="" action="ppaction://media"/>
            <a:extLst>
              <a:ext uri="{FF2B5EF4-FFF2-40B4-BE49-F238E27FC236}">
                <a16:creationId xmlns:a16="http://schemas.microsoft.com/office/drawing/2014/main" id="{4CB8C461-9338-9075-8942-0AD4A102DEEB}"/>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119588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8702">
        <p159:morph option="byObject"/>
      </p:transition>
    </mc:Choice>
    <mc:Fallback xmlns="">
      <p:transition spd="slow" advTm="10870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504"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11"/>
                                        </p:tgtEl>
                                      </p:cBhvr>
                                    </p:cmd>
                                  </p:childTnLst>
                                </p:cTn>
                              </p:par>
                            </p:childTnLst>
                          </p:cTn>
                        </p:par>
                      </p:childTnLst>
                    </p:cTn>
                  </p:par>
                </p:childTnLst>
              </p:cTn>
              <p:nextCondLst>
                <p:cond evt="onClick" delay="0">
                  <p:tgtEl>
                    <p:spTgt spid="11"/>
                  </p:tgtEl>
                </p:cond>
              </p:nextCondLst>
            </p:seq>
            <p:video>
              <p:cMediaNode vol="80000">
                <p:cTn id="18" fill="hold" display="0">
                  <p:stCondLst>
                    <p:cond delay="indefinite"/>
                  </p:stCondLst>
                </p:cTn>
                <p:tgtEl>
                  <p:spTgt spid="11"/>
                </p:tgtEl>
              </p:cMediaNode>
            </p:video>
            <p:audio>
              <p:cMediaNode vol="80000" showWhenStopped="0">
                <p:cTn id="19" fill="hold" display="0">
                  <p:stCondLst>
                    <p:cond delay="indefinite"/>
                  </p:stCondLst>
                  <p:endCondLst>
                    <p:cond evt="onStopAudio" delay="0">
                      <p:tgtEl>
                        <p:sldTgt/>
                      </p:tgtEl>
                    </p:cond>
                  </p:endCondLst>
                </p:cTn>
                <p:tgtEl>
                  <p:spTgt spid="1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3A8824-5E5E-D0B5-3A88-07FC71CA38D6}"/>
              </a:ext>
            </a:extLst>
          </p:cNvPr>
          <p:cNvPicPr>
            <a:picLocks noChangeAspect="1"/>
          </p:cNvPicPr>
          <p:nvPr/>
        </p:nvPicPr>
        <p:blipFill>
          <a:blip r:embed="rId4">
            <a:extLst>
              <a:ext uri="{28A0092B-C50C-407E-A947-70E740481C1C}">
                <a14:useLocalDpi xmlns:a14="http://schemas.microsoft.com/office/drawing/2010/main" val="0"/>
              </a:ext>
            </a:extLst>
          </a:blip>
          <a:srcRect l="59" r="59"/>
          <a:stretch/>
        </p:blipFill>
        <p:spPr>
          <a:xfrm>
            <a:off x="0" y="0"/>
            <a:ext cx="12350409" cy="6955277"/>
          </a:xfrm>
          <a:prstGeom prst="rect">
            <a:avLst/>
          </a:prstGeom>
          <a:blipFill>
            <a:blip r:embed="rId4"/>
            <a:stretch>
              <a:fillRect/>
            </a:stretch>
          </a:blipFill>
        </p:spPr>
      </p:pic>
      <p:sp>
        <p:nvSpPr>
          <p:cNvPr id="15" name="Rectangle 14">
            <a:extLst>
              <a:ext uri="{FF2B5EF4-FFF2-40B4-BE49-F238E27FC236}">
                <a16:creationId xmlns:a16="http://schemas.microsoft.com/office/drawing/2014/main" id="{2283B740-AD62-454E-BA4E-390F1D63A45F}"/>
              </a:ext>
            </a:extLst>
          </p:cNvPr>
          <p:cNvSpPr/>
          <p:nvPr/>
        </p:nvSpPr>
        <p:spPr>
          <a:xfrm>
            <a:off x="479356" y="399346"/>
            <a:ext cx="11461022" cy="6156584"/>
          </a:xfrm>
          <a:prstGeom prst="rect">
            <a:avLst/>
          </a:prstGeom>
          <a:solidFill>
            <a:schemeClr val="tx1">
              <a:alpha val="6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Gill Sans MT"/>
              <a:ea typeface="+mn-ea"/>
              <a:cs typeface="+mn-cs"/>
            </a:endParaRPr>
          </a:p>
        </p:txBody>
      </p:sp>
      <p:pic>
        <p:nvPicPr>
          <p:cNvPr id="10" name="Graphic 9" descr="End with solid fill">
            <a:extLst>
              <a:ext uri="{FF2B5EF4-FFF2-40B4-BE49-F238E27FC236}">
                <a16:creationId xmlns:a16="http://schemas.microsoft.com/office/drawing/2014/main" id="{DA5492D2-A614-452F-943B-04B9EF307C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39077" y="6039020"/>
            <a:ext cx="450000" cy="450000"/>
          </a:xfrm>
          <a:prstGeom prst="rect">
            <a:avLst/>
          </a:prstGeom>
        </p:spPr>
      </p:pic>
      <p:sp>
        <p:nvSpPr>
          <p:cNvPr id="5" name="ZoneTexte 4">
            <a:extLst>
              <a:ext uri="{FF2B5EF4-FFF2-40B4-BE49-F238E27FC236}">
                <a16:creationId xmlns:a16="http://schemas.microsoft.com/office/drawing/2014/main" id="{2C153E6C-6AF9-9923-D448-72DB44040CBD}"/>
              </a:ext>
            </a:extLst>
          </p:cNvPr>
          <p:cNvSpPr txBox="1"/>
          <p:nvPr/>
        </p:nvSpPr>
        <p:spPr>
          <a:xfrm>
            <a:off x="910733" y="1630741"/>
            <a:ext cx="9789112" cy="5324535"/>
          </a:xfrm>
          <a:prstGeom prst="rect">
            <a:avLst/>
          </a:prstGeom>
          <a:noFill/>
        </p:spPr>
        <p:txBody>
          <a:bodyPr wrap="square">
            <a:spAutoFit/>
          </a:bodyPr>
          <a:lstStyle/>
          <a:p>
            <a:pPr algn="l" fontAlgn="base"/>
            <a:r>
              <a:rPr lang="en-US" sz="1600" b="1" i="0" dirty="0">
                <a:solidFill>
                  <a:schemeClr val="accent4">
                    <a:lumMod val="40000"/>
                    <a:lumOff val="60000"/>
                  </a:schemeClr>
                </a:solidFill>
                <a:effectLst/>
                <a:latin typeface="Raleway" pitchFamily="2" charset="0"/>
              </a:rPr>
              <a:t>Ways to raise awareness and provide training across the company:</a:t>
            </a:r>
            <a:endParaRPr lang="en-US" sz="1600" b="0" i="0" dirty="0">
              <a:solidFill>
                <a:srgbClr val="373D48"/>
              </a:solidFill>
              <a:effectLst/>
              <a:latin typeface="Raleway" pitchFamily="2" charset="0"/>
            </a:endParaRPr>
          </a:p>
          <a:p>
            <a:pPr marL="228600" indent="-228600" fontAlgn="t">
              <a:spcBef>
                <a:spcPts val="1000"/>
              </a:spcBef>
              <a:buClr>
                <a:schemeClr val="bg1"/>
              </a:buClr>
              <a:buFont typeface="Arial" panose="020B0604020202020204" pitchFamily="34" charset="0"/>
              <a:buChar char="•"/>
            </a:pPr>
            <a:r>
              <a:rPr lang="en-US" sz="1600" dirty="0">
                <a:solidFill>
                  <a:schemeClr val="bg1"/>
                </a:solidFill>
                <a:latin typeface="Raleway" panose="020B0503030101060003" pitchFamily="34" charset="0"/>
              </a:rPr>
              <a:t>Incorporate a human rights module in mandatory training and refresher courses, for example on business ethics or codes of conduct.</a:t>
            </a:r>
          </a:p>
          <a:p>
            <a:pPr marL="228600" indent="-228600" fontAlgn="t">
              <a:spcBef>
                <a:spcPts val="1000"/>
              </a:spcBef>
              <a:buClr>
                <a:schemeClr val="bg1"/>
              </a:buClr>
              <a:buFont typeface="Arial" panose="020B0604020202020204" pitchFamily="34" charset="0"/>
              <a:buChar char="•"/>
            </a:pPr>
            <a:r>
              <a:rPr lang="en-US" sz="1600" dirty="0">
                <a:solidFill>
                  <a:schemeClr val="bg1"/>
                </a:solidFill>
                <a:latin typeface="Raleway" panose="020B0503030101060003" pitchFamily="34" charset="0"/>
              </a:rPr>
              <a:t>Provide in-depth training to all new employees, communicating clearly the company's commitment and incorporating relevant case studies. </a:t>
            </a:r>
          </a:p>
          <a:p>
            <a:pPr marL="228600" indent="-228600" fontAlgn="t">
              <a:spcBef>
                <a:spcPts val="1000"/>
              </a:spcBef>
              <a:buClr>
                <a:schemeClr val="bg1"/>
              </a:buClr>
              <a:buFont typeface="Arial" panose="020B0604020202020204" pitchFamily="34" charset="0"/>
              <a:buChar char="•"/>
            </a:pPr>
            <a:r>
              <a:rPr lang="en-US" sz="1600" dirty="0" err="1">
                <a:solidFill>
                  <a:schemeClr val="bg1"/>
                </a:solidFill>
                <a:latin typeface="Raleway" panose="020B0503030101060003" pitchFamily="34" charset="0"/>
              </a:rPr>
              <a:t>Organise</a:t>
            </a:r>
            <a:r>
              <a:rPr lang="en-US" sz="1600" dirty="0">
                <a:solidFill>
                  <a:schemeClr val="bg1"/>
                </a:solidFill>
                <a:latin typeface="Raleway" panose="020B0503030101060003" pitchFamily="34" charset="0"/>
              </a:rPr>
              <a:t> a “Human Rights Day” (or month) to initiate discussions, accompanied by newsletters, videos and posters.  </a:t>
            </a:r>
          </a:p>
          <a:p>
            <a:pPr algn="l" fontAlgn="base"/>
            <a:endParaRPr lang="en-US" sz="1600" b="0" i="0" dirty="0">
              <a:solidFill>
                <a:srgbClr val="09090C"/>
              </a:solidFill>
              <a:effectLst/>
              <a:latin typeface="Raleway" pitchFamily="2" charset="0"/>
            </a:endParaRPr>
          </a:p>
          <a:p>
            <a:pPr algn="l" fontAlgn="base"/>
            <a:r>
              <a:rPr lang="en-US" sz="1600" b="1" i="0" dirty="0">
                <a:solidFill>
                  <a:schemeClr val="accent4">
                    <a:lumMod val="40000"/>
                    <a:lumOff val="60000"/>
                  </a:schemeClr>
                </a:solidFill>
                <a:effectLst/>
                <a:latin typeface="Raleway" pitchFamily="2" charset="0"/>
              </a:rPr>
              <a:t>Ways to build deeper capacity amongst key managers and teams</a:t>
            </a:r>
            <a:r>
              <a:rPr lang="en-US" sz="1600" b="0" i="0" dirty="0">
                <a:solidFill>
                  <a:schemeClr val="accent4">
                    <a:lumMod val="40000"/>
                    <a:lumOff val="60000"/>
                  </a:schemeClr>
                </a:solidFill>
                <a:effectLst/>
                <a:latin typeface="Raleway" pitchFamily="2" charset="0"/>
              </a:rPr>
              <a:t>:</a:t>
            </a:r>
            <a:endParaRPr lang="en-US" sz="1600" b="0" i="0" dirty="0">
              <a:solidFill>
                <a:srgbClr val="373D48"/>
              </a:solidFill>
              <a:effectLst/>
              <a:latin typeface="Raleway" pitchFamily="2" charset="0"/>
            </a:endParaRPr>
          </a:p>
          <a:p>
            <a:pPr marL="228600" indent="-228600" fontAlgn="t">
              <a:spcBef>
                <a:spcPts val="1000"/>
              </a:spcBef>
              <a:buClr>
                <a:schemeClr val="bg1"/>
              </a:buClr>
              <a:buFont typeface="Arial" panose="020B0604020202020204" pitchFamily="34" charset="0"/>
              <a:buChar char="•"/>
            </a:pPr>
            <a:r>
              <a:rPr lang="en-US" sz="1600" dirty="0">
                <a:solidFill>
                  <a:schemeClr val="bg1"/>
                </a:solidFill>
                <a:latin typeface="Raleway" panose="020B0503030101060003" pitchFamily="34" charset="0"/>
              </a:rPr>
              <a:t>Provide mandatory training that focuses on specific skills and knowledge, and uses real-life case studies to demonstrate relevance.</a:t>
            </a:r>
          </a:p>
          <a:p>
            <a:pPr marL="228600" indent="-228600" fontAlgn="t">
              <a:spcBef>
                <a:spcPts val="1000"/>
              </a:spcBef>
              <a:buClr>
                <a:schemeClr val="bg1"/>
              </a:buClr>
              <a:buFont typeface="Arial" panose="020B0604020202020204" pitchFamily="34" charset="0"/>
              <a:buChar char="•"/>
            </a:pPr>
            <a:r>
              <a:rPr lang="en-US" sz="1600" dirty="0">
                <a:solidFill>
                  <a:schemeClr val="bg1"/>
                </a:solidFill>
                <a:latin typeface="Raleway" panose="020B0503030101060003" pitchFamily="34" charset="0"/>
              </a:rPr>
              <a:t>Use interactive formats to deepen learning opportunities, such as cross-functional role plays to strengthen teamwork and know-how.</a:t>
            </a:r>
          </a:p>
          <a:p>
            <a:pPr marL="228600" indent="-228600" fontAlgn="t">
              <a:spcBef>
                <a:spcPts val="1000"/>
              </a:spcBef>
              <a:buClr>
                <a:schemeClr val="bg1"/>
              </a:buClr>
              <a:buFont typeface="Arial" panose="020B0604020202020204" pitchFamily="34" charset="0"/>
              <a:buChar char="•"/>
            </a:pPr>
            <a:r>
              <a:rPr lang="en-US" sz="1600" dirty="0">
                <a:solidFill>
                  <a:schemeClr val="bg1"/>
                </a:solidFill>
                <a:latin typeface="Raleway" panose="020B0503030101060003" pitchFamily="34" charset="0"/>
              </a:rPr>
              <a:t>Make the most of due diligence activities (e.g., regional workshops to identify salient issues) to increase understanding across the business.</a:t>
            </a:r>
          </a:p>
          <a:p>
            <a:pPr algn="l" fontAlgn="base"/>
            <a:endParaRPr lang="en-US" sz="1400" b="0" i="0" dirty="0">
              <a:solidFill>
                <a:srgbClr val="09090C"/>
              </a:solidFill>
              <a:effectLst/>
              <a:latin typeface="Raleway" pitchFamily="2" charset="0"/>
            </a:endParaRPr>
          </a:p>
          <a:p>
            <a:br>
              <a:rPr lang="en-US" dirty="0"/>
            </a:br>
            <a:endParaRPr lang="en-US" dirty="0"/>
          </a:p>
        </p:txBody>
      </p:sp>
      <p:sp>
        <p:nvSpPr>
          <p:cNvPr id="6" name="Title 5">
            <a:extLst>
              <a:ext uri="{FF2B5EF4-FFF2-40B4-BE49-F238E27FC236}">
                <a16:creationId xmlns:a16="http://schemas.microsoft.com/office/drawing/2014/main" id="{3BDE0772-77B8-9AC5-8570-E529F7ACDF3F}"/>
              </a:ext>
            </a:extLst>
          </p:cNvPr>
          <p:cNvSpPr>
            <a:spLocks noGrp="1"/>
          </p:cNvSpPr>
          <p:nvPr>
            <p:ph type="title"/>
          </p:nvPr>
        </p:nvSpPr>
        <p:spPr/>
        <p:txBody>
          <a:bodyPr>
            <a:normAutofit/>
          </a:bodyPr>
          <a:lstStyle/>
          <a:p>
            <a:r>
              <a:rPr lang="en-US" sz="3200" b="1" dirty="0">
                <a:solidFill>
                  <a:schemeClr val="bg1"/>
                </a:solidFill>
                <a:latin typeface="Raleway" pitchFamily="2" charset="0"/>
              </a:rPr>
              <a:t>What does training and capacity building look like in practice?</a:t>
            </a:r>
          </a:p>
        </p:txBody>
      </p:sp>
      <p:pic>
        <p:nvPicPr>
          <p:cNvPr id="9" name="Project name (en) v27">
            <a:hlinkClick r:id="" action="ppaction://media"/>
            <a:extLst>
              <a:ext uri="{FF2B5EF4-FFF2-40B4-BE49-F238E27FC236}">
                <a16:creationId xmlns:a16="http://schemas.microsoft.com/office/drawing/2014/main" id="{E26C58D8-46F7-0D5B-FA6C-D68E46D3E91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190061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87061">
        <p159:morph option="byObject"/>
      </p:transition>
    </mc:Choice>
    <mc:Fallback xmlns="">
      <p:transition spd="slow" advTm="8706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37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3A8824-5E5E-D0B5-3A88-07FC71CA38D6}"/>
              </a:ext>
            </a:extLst>
          </p:cNvPr>
          <p:cNvPicPr>
            <a:picLocks noChangeAspect="1"/>
          </p:cNvPicPr>
          <p:nvPr/>
        </p:nvPicPr>
        <p:blipFill>
          <a:blip r:embed="rId8">
            <a:extLst>
              <a:ext uri="{28A0092B-C50C-407E-A947-70E740481C1C}">
                <a14:useLocalDpi xmlns:a14="http://schemas.microsoft.com/office/drawing/2010/main" val="0"/>
              </a:ext>
            </a:extLst>
          </a:blip>
          <a:srcRect l="59" r="59"/>
          <a:stretch/>
        </p:blipFill>
        <p:spPr>
          <a:xfrm>
            <a:off x="0" y="0"/>
            <a:ext cx="12350409" cy="6955277"/>
          </a:xfrm>
          <a:prstGeom prst="rect">
            <a:avLst/>
          </a:prstGeom>
        </p:spPr>
      </p:pic>
      <p:sp>
        <p:nvSpPr>
          <p:cNvPr id="15" name="Rectangle 14">
            <a:extLst>
              <a:ext uri="{FF2B5EF4-FFF2-40B4-BE49-F238E27FC236}">
                <a16:creationId xmlns:a16="http://schemas.microsoft.com/office/drawing/2014/main" id="{2283B740-AD62-454E-BA4E-390F1D63A45F}"/>
              </a:ext>
            </a:extLst>
          </p:cNvPr>
          <p:cNvSpPr/>
          <p:nvPr/>
        </p:nvSpPr>
        <p:spPr>
          <a:xfrm>
            <a:off x="578578" y="152400"/>
            <a:ext cx="11461022" cy="6403530"/>
          </a:xfrm>
          <a:prstGeom prst="rect">
            <a:avLst/>
          </a:prstGeom>
          <a:solidFill>
            <a:schemeClr val="tx1">
              <a:alpha val="6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bg1"/>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780688A8-5A36-4B5C-B6FF-9D865F16BA14}"/>
              </a:ext>
            </a:extLst>
          </p:cNvPr>
          <p:cNvSpPr>
            <a:spLocks noGrp="1"/>
          </p:cNvSpPr>
          <p:nvPr>
            <p:ph type="title"/>
          </p:nvPr>
        </p:nvSpPr>
        <p:spPr>
          <a:xfrm>
            <a:off x="993198" y="22068"/>
            <a:ext cx="10528942" cy="1052204"/>
          </a:xfrm>
        </p:spPr>
        <p:txBody>
          <a:bodyPr>
            <a:normAutofit/>
          </a:bodyPr>
          <a:lstStyle/>
          <a:p>
            <a:pPr algn="just">
              <a:lnSpc>
                <a:spcPct val="100000"/>
              </a:lnSpc>
              <a:spcBef>
                <a:spcPts val="0"/>
              </a:spcBef>
              <a:spcAft>
                <a:spcPts val="0"/>
              </a:spcAft>
            </a:pPr>
            <a:r>
              <a:rPr lang="en-GB" sz="2700" b="1" dirty="0">
                <a:solidFill>
                  <a:schemeClr val="bg1"/>
                </a:solidFill>
                <a:latin typeface="Raleway" panose="020B0503030101060003" pitchFamily="34" charset="0"/>
                <a:ea typeface="Times New Roman" panose="02020603050405020304" pitchFamily="18" charset="0"/>
                <a:cs typeface="Arial" panose="020B0604020202020204" pitchFamily="34" charset="0"/>
              </a:rPr>
              <a:t>What does training and capacity building look like in practice?</a:t>
            </a:r>
            <a:endParaRPr lang="en-GB" sz="2700" b="1" dirty="0">
              <a:solidFill>
                <a:schemeClr val="bg1"/>
              </a:solidFill>
              <a:latin typeface="Times New Roman" panose="02020603050405020304" pitchFamily="18" charset="0"/>
              <a:ea typeface="Times New Roman" panose="02020603050405020304" pitchFamily="18" charset="0"/>
            </a:endParaRPr>
          </a:p>
        </p:txBody>
      </p:sp>
      <p:pic>
        <p:nvPicPr>
          <p:cNvPr id="10" name="Graphic 9" descr="End with solid fill">
            <a:extLst>
              <a:ext uri="{FF2B5EF4-FFF2-40B4-BE49-F238E27FC236}">
                <a16:creationId xmlns:a16="http://schemas.microsoft.com/office/drawing/2014/main" id="{DA5492D2-A614-452F-943B-04B9EF307CB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339077" y="6039020"/>
            <a:ext cx="450000" cy="450000"/>
          </a:xfrm>
          <a:prstGeom prst="rect">
            <a:avLst/>
          </a:prstGeom>
        </p:spPr>
      </p:pic>
      <p:sp>
        <p:nvSpPr>
          <p:cNvPr id="5" name="ZoneTexte 4">
            <a:extLst>
              <a:ext uri="{FF2B5EF4-FFF2-40B4-BE49-F238E27FC236}">
                <a16:creationId xmlns:a16="http://schemas.microsoft.com/office/drawing/2014/main" id="{2C153E6C-6AF9-9923-D448-72DB44040CBD}"/>
              </a:ext>
            </a:extLst>
          </p:cNvPr>
          <p:cNvSpPr txBox="1"/>
          <p:nvPr/>
        </p:nvSpPr>
        <p:spPr>
          <a:xfrm>
            <a:off x="910733" y="1584195"/>
            <a:ext cx="9789112" cy="861774"/>
          </a:xfrm>
          <a:prstGeom prst="rect">
            <a:avLst/>
          </a:prstGeom>
          <a:noFill/>
        </p:spPr>
        <p:txBody>
          <a:bodyPr wrap="square">
            <a:spAutoFit/>
          </a:bodyPr>
          <a:lstStyle/>
          <a:p>
            <a:pPr algn="l" fontAlgn="base"/>
            <a:endParaRPr lang="en-US" sz="1400" b="0" i="0" dirty="0">
              <a:solidFill>
                <a:srgbClr val="09090C"/>
              </a:solidFill>
              <a:effectLst/>
              <a:latin typeface="Raleway" pitchFamily="2" charset="0"/>
            </a:endParaRPr>
          </a:p>
          <a:p>
            <a:br>
              <a:rPr lang="en-US" dirty="0"/>
            </a:br>
            <a:endParaRPr lang="en-US" dirty="0"/>
          </a:p>
        </p:txBody>
      </p:sp>
      <p:sp>
        <p:nvSpPr>
          <p:cNvPr id="4" name="ZoneTexte 3">
            <a:extLst>
              <a:ext uri="{FF2B5EF4-FFF2-40B4-BE49-F238E27FC236}">
                <a16:creationId xmlns:a16="http://schemas.microsoft.com/office/drawing/2014/main" id="{8155DDBD-81FD-D021-A3EF-D9E0542CACEA}"/>
              </a:ext>
            </a:extLst>
          </p:cNvPr>
          <p:cNvSpPr txBox="1"/>
          <p:nvPr/>
        </p:nvSpPr>
        <p:spPr>
          <a:xfrm>
            <a:off x="6021421" y="1819072"/>
            <a:ext cx="5912516" cy="4078039"/>
          </a:xfrm>
          <a:prstGeom prst="rect">
            <a:avLst/>
          </a:prstGeom>
          <a:noFill/>
        </p:spPr>
        <p:txBody>
          <a:bodyPr wrap="square">
            <a:spAutoFit/>
          </a:bodyPr>
          <a:lstStyle/>
          <a:p>
            <a:pPr algn="l" fontAlgn="base"/>
            <a:r>
              <a:rPr lang="en-US" sz="1800" b="1" i="0" dirty="0">
                <a:solidFill>
                  <a:schemeClr val="accent4">
                    <a:lumMod val="40000"/>
                    <a:lumOff val="60000"/>
                  </a:schemeClr>
                </a:solidFill>
                <a:effectLst/>
                <a:latin typeface="Raleway" pitchFamily="2" charset="0"/>
              </a:rPr>
              <a:t>Ways to enhance access to tools and guidance</a:t>
            </a:r>
            <a:r>
              <a:rPr lang="en-US" sz="1800" b="0" i="0" dirty="0">
                <a:solidFill>
                  <a:schemeClr val="accent4">
                    <a:lumMod val="40000"/>
                    <a:lumOff val="60000"/>
                  </a:schemeClr>
                </a:solidFill>
                <a:effectLst/>
                <a:latin typeface="Raleway" pitchFamily="2" charset="0"/>
              </a:rPr>
              <a:t>:</a:t>
            </a:r>
            <a:endParaRPr lang="en-US" sz="1800" b="0" i="0" dirty="0">
              <a:solidFill>
                <a:schemeClr val="bg1"/>
              </a:solidFill>
              <a:effectLst/>
              <a:latin typeface="Raleway" pitchFamily="2" charset="0"/>
            </a:endParaRPr>
          </a:p>
          <a:p>
            <a:pPr marL="228600" indent="-228600" fontAlgn="t">
              <a:spcBef>
                <a:spcPts val="1000"/>
              </a:spcBef>
              <a:buClr>
                <a:schemeClr val="bg1"/>
              </a:buClr>
              <a:buFont typeface="Arial" panose="020B0604020202020204" pitchFamily="34" charset="0"/>
              <a:buChar char="•"/>
            </a:pPr>
            <a:r>
              <a:rPr lang="en-US" dirty="0">
                <a:solidFill>
                  <a:schemeClr val="bg1"/>
                </a:solidFill>
                <a:latin typeface="Raleway" panose="020B0503030101060003" pitchFamily="34" charset="0"/>
              </a:rPr>
              <a:t>Develop guides that offer plain language information and examples, such as TotalEnergies’ </a:t>
            </a:r>
            <a:r>
              <a:rPr lang="en-US" b="1" dirty="0">
                <a:solidFill>
                  <a:schemeClr val="bg1"/>
                </a:solidFill>
                <a:latin typeface="Raleway" panose="020B0503030101060003" pitchFamily="34" charset="0"/>
                <a:hlinkClick r:id="rId11">
                  <a:extLst>
                    <a:ext uri="{A12FA001-AC4F-418D-AE19-62706E023703}">
                      <ahyp:hlinkClr xmlns:ahyp="http://schemas.microsoft.com/office/drawing/2018/hyperlinkcolor" val="tx"/>
                    </a:ext>
                  </a:extLst>
                </a:hlinkClick>
              </a:rPr>
              <a:t>Human Rights Guide</a:t>
            </a:r>
            <a:r>
              <a:rPr lang="en-US" b="1" dirty="0">
                <a:solidFill>
                  <a:schemeClr val="bg1"/>
                </a:solidFill>
                <a:latin typeface="Raleway" panose="020B0503030101060003" pitchFamily="34" charset="0"/>
              </a:rPr>
              <a:t> </a:t>
            </a:r>
            <a:r>
              <a:rPr lang="en-US" dirty="0">
                <a:solidFill>
                  <a:schemeClr val="bg1"/>
                </a:solidFill>
                <a:latin typeface="Raleway" panose="020B0503030101060003" pitchFamily="34" charset="0"/>
              </a:rPr>
              <a:t>and Vale’s </a:t>
            </a:r>
            <a:r>
              <a:rPr lang="en-US" dirty="0">
                <a:solidFill>
                  <a:schemeClr val="bg1"/>
                </a:solidFill>
                <a:latin typeface="Raleway" panose="020B0503030101060003" pitchFamily="34" charset="0"/>
                <a:hlinkClick r:id="rId12">
                  <a:extLst>
                    <a:ext uri="{A12FA001-AC4F-418D-AE19-62706E023703}">
                      <ahyp:hlinkClr xmlns:ahyp="http://schemas.microsoft.com/office/drawing/2018/hyperlinkcolor" val="tx"/>
                    </a:ext>
                  </a:extLst>
                </a:hlinkClick>
              </a:rPr>
              <a:t>Human Rights Guide</a:t>
            </a:r>
            <a:r>
              <a:rPr lang="en-US" dirty="0">
                <a:solidFill>
                  <a:schemeClr val="bg1"/>
                </a:solidFill>
                <a:latin typeface="Raleway" panose="020B0503030101060003" pitchFamily="34" charset="0"/>
              </a:rPr>
              <a:t>. </a:t>
            </a:r>
          </a:p>
          <a:p>
            <a:pPr marL="228600" indent="-228600" fontAlgn="t">
              <a:spcBef>
                <a:spcPts val="1000"/>
              </a:spcBef>
              <a:buClr>
                <a:schemeClr val="bg1"/>
              </a:buClr>
              <a:buFont typeface="Arial" panose="020B0604020202020204" pitchFamily="34" charset="0"/>
              <a:buChar char="•"/>
            </a:pPr>
            <a:r>
              <a:rPr lang="en-US" dirty="0">
                <a:solidFill>
                  <a:schemeClr val="bg1"/>
                </a:solidFill>
                <a:latin typeface="Raleway" panose="020B0503030101060003" pitchFamily="34" charset="0"/>
              </a:rPr>
              <a:t>Host an online portal with videos, news, guidance and tools, such as </a:t>
            </a:r>
            <a:r>
              <a:rPr lang="en-US" b="1" dirty="0">
                <a:solidFill>
                  <a:schemeClr val="bg1"/>
                </a:solidFill>
                <a:latin typeface="Raleway" panose="020B0503030101060003" pitchFamily="34" charset="0"/>
                <a:hlinkClick r:id="rId13">
                  <a:extLst>
                    <a:ext uri="{A12FA001-AC4F-418D-AE19-62706E023703}">
                      <ahyp:hlinkClr xmlns:ahyp="http://schemas.microsoft.com/office/drawing/2018/hyperlinkcolor" val="tx"/>
                    </a:ext>
                  </a:extLst>
                </a:hlinkClick>
              </a:rPr>
              <a:t>this page</a:t>
            </a:r>
            <a:r>
              <a:rPr lang="en-US" b="1" dirty="0">
                <a:solidFill>
                  <a:schemeClr val="bg1"/>
                </a:solidFill>
                <a:latin typeface="Raleway" panose="020B0503030101060003" pitchFamily="34" charset="0"/>
              </a:rPr>
              <a:t> </a:t>
            </a:r>
            <a:r>
              <a:rPr lang="en-US" dirty="0">
                <a:solidFill>
                  <a:schemeClr val="bg1"/>
                </a:solidFill>
                <a:latin typeface="Raleway" panose="020B0503030101060003" pitchFamily="34" charset="0"/>
              </a:rPr>
              <a:t>of The Coca-Cola Company's website.</a:t>
            </a:r>
          </a:p>
          <a:p>
            <a:pPr marL="228600" indent="-228600" fontAlgn="t">
              <a:spcBef>
                <a:spcPts val="1000"/>
              </a:spcBef>
              <a:buClr>
                <a:schemeClr val="bg1"/>
              </a:buClr>
              <a:buFont typeface="Arial" panose="020B0604020202020204" pitchFamily="34" charset="0"/>
              <a:buChar char="•"/>
            </a:pPr>
            <a:r>
              <a:rPr lang="en-US" dirty="0">
                <a:solidFill>
                  <a:schemeClr val="bg1"/>
                </a:solidFill>
                <a:latin typeface="Raleway" panose="020B0503030101060003" pitchFamily="34" charset="0"/>
              </a:rPr>
              <a:t>Release a mobile device app with tools and resources, such as the app developed by The Coca-Cola Company (</a:t>
            </a:r>
            <a:r>
              <a:rPr lang="en-US" b="1" dirty="0">
                <a:solidFill>
                  <a:schemeClr val="bg1"/>
                </a:solidFill>
                <a:latin typeface="Raleway" panose="020B0503030101060003" pitchFamily="34" charset="0"/>
                <a:hlinkClick r:id="rId14">
                  <a:extLst>
                    <a:ext uri="{A12FA001-AC4F-418D-AE19-62706E023703}">
                      <ahyp:hlinkClr xmlns:ahyp="http://schemas.microsoft.com/office/drawing/2018/hyperlinkcolor" val="tx"/>
                    </a:ext>
                  </a:extLst>
                </a:hlinkClick>
              </a:rPr>
              <a:t>IOS</a:t>
            </a:r>
            <a:r>
              <a:rPr lang="en-US" b="1" dirty="0">
                <a:solidFill>
                  <a:schemeClr val="bg1"/>
                </a:solidFill>
                <a:latin typeface="Raleway" panose="020B0503030101060003" pitchFamily="34" charset="0"/>
              </a:rPr>
              <a:t> </a:t>
            </a:r>
            <a:r>
              <a:rPr lang="en-US" dirty="0">
                <a:solidFill>
                  <a:schemeClr val="bg1"/>
                </a:solidFill>
                <a:latin typeface="Raleway" panose="020B0503030101060003" pitchFamily="34" charset="0"/>
              </a:rPr>
              <a:t>and </a:t>
            </a:r>
            <a:r>
              <a:rPr lang="en-US" b="1" dirty="0">
                <a:solidFill>
                  <a:schemeClr val="bg1"/>
                </a:solidFill>
                <a:latin typeface="Raleway" panose="020B0503030101060003" pitchFamily="34" charset="0"/>
                <a:hlinkClick r:id="rId15">
                  <a:extLst>
                    <a:ext uri="{A12FA001-AC4F-418D-AE19-62706E023703}">
                      <ahyp:hlinkClr xmlns:ahyp="http://schemas.microsoft.com/office/drawing/2018/hyperlinkcolor" val="tx"/>
                    </a:ext>
                  </a:extLst>
                </a:hlinkClick>
              </a:rPr>
              <a:t>Android</a:t>
            </a:r>
            <a:r>
              <a:rPr lang="en-US" dirty="0">
                <a:solidFill>
                  <a:schemeClr val="bg1"/>
                </a:solidFill>
                <a:latin typeface="Raleway" panose="020B0503030101060003" pitchFamily="34" charset="0"/>
              </a:rPr>
              <a:t>).</a:t>
            </a:r>
          </a:p>
          <a:p>
            <a:br>
              <a:rPr lang="en-US" dirty="0"/>
            </a:br>
            <a:endParaRPr lang="en-US" dirty="0"/>
          </a:p>
        </p:txBody>
      </p:sp>
      <p:pic>
        <p:nvPicPr>
          <p:cNvPr id="6" name="Média en ligne 5" descr="Ways to train employees on human rights">
            <a:hlinkClick r:id="" action="ppaction://media"/>
            <a:extLst>
              <a:ext uri="{FF2B5EF4-FFF2-40B4-BE49-F238E27FC236}">
                <a16:creationId xmlns:a16="http://schemas.microsoft.com/office/drawing/2014/main" id="{57B7922B-762B-81CD-44D9-4379891766C1}"/>
              </a:ext>
            </a:extLst>
          </p:cNvPr>
          <p:cNvPicPr>
            <a:picLocks noRot="1" noChangeAspect="1"/>
          </p:cNvPicPr>
          <p:nvPr>
            <a:videoFile r:link="rId1"/>
          </p:nvPr>
        </p:nvPicPr>
        <p:blipFill>
          <a:blip r:embed="rId16"/>
          <a:stretch>
            <a:fillRect/>
          </a:stretch>
        </p:blipFill>
        <p:spPr>
          <a:xfrm>
            <a:off x="1021564" y="4062515"/>
            <a:ext cx="3785984" cy="2129617"/>
          </a:xfrm>
          <a:prstGeom prst="rect">
            <a:avLst/>
          </a:prstGeom>
        </p:spPr>
      </p:pic>
      <p:pic>
        <p:nvPicPr>
          <p:cNvPr id="3" name="Média en ligne 2" descr="Why is human rights training important for your company-">
            <a:hlinkClick r:id="" action="ppaction://media"/>
            <a:extLst>
              <a:ext uri="{FF2B5EF4-FFF2-40B4-BE49-F238E27FC236}">
                <a16:creationId xmlns:a16="http://schemas.microsoft.com/office/drawing/2014/main" id="{F1AFACA5-6496-94F9-DD22-0739FA09A4A8}"/>
              </a:ext>
            </a:extLst>
          </p:cNvPr>
          <p:cNvPicPr>
            <a:picLocks noRot="1" noChangeAspect="1"/>
          </p:cNvPicPr>
          <p:nvPr>
            <a:videoFile r:link="rId2"/>
          </p:nvPr>
        </p:nvPicPr>
        <p:blipFill>
          <a:blip r:embed="rId17"/>
          <a:stretch>
            <a:fillRect/>
          </a:stretch>
        </p:blipFill>
        <p:spPr>
          <a:xfrm>
            <a:off x="1021564" y="1226672"/>
            <a:ext cx="3815458" cy="2146195"/>
          </a:xfrm>
          <a:prstGeom prst="rect">
            <a:avLst/>
          </a:prstGeom>
        </p:spPr>
      </p:pic>
      <p:sp>
        <p:nvSpPr>
          <p:cNvPr id="9" name="TextBox 8">
            <a:extLst>
              <a:ext uri="{FF2B5EF4-FFF2-40B4-BE49-F238E27FC236}">
                <a16:creationId xmlns:a16="http://schemas.microsoft.com/office/drawing/2014/main" id="{7C441B95-C65C-F52F-4DB3-81D364625C0A}"/>
              </a:ext>
            </a:extLst>
          </p:cNvPr>
          <p:cNvSpPr txBox="1"/>
          <p:nvPr/>
        </p:nvSpPr>
        <p:spPr>
          <a:xfrm>
            <a:off x="1022672" y="872108"/>
            <a:ext cx="3054311" cy="369332"/>
          </a:xfrm>
          <a:prstGeom prst="rect">
            <a:avLst/>
          </a:prstGeom>
          <a:noFill/>
        </p:spPr>
        <p:txBody>
          <a:bodyPr wrap="square" rtlCol="0">
            <a:spAutoFit/>
          </a:bodyPr>
          <a:lstStyle/>
          <a:p>
            <a:r>
              <a:rPr lang="en-US" dirty="0">
                <a:solidFill>
                  <a:schemeClr val="bg1"/>
                </a:solidFill>
                <a:latin typeface="Raleway" panose="020B0503030101060003" pitchFamily="34" charset="0"/>
              </a:rPr>
              <a:t>Watch this video first</a:t>
            </a:r>
            <a:r>
              <a:rPr lang="en-US" sz="1200" dirty="0">
                <a:solidFill>
                  <a:schemeClr val="bg1"/>
                </a:solidFill>
                <a:latin typeface="Raleway" panose="020B0503030101060003" pitchFamily="34" charset="0"/>
              </a:rPr>
              <a:t>:</a:t>
            </a:r>
          </a:p>
        </p:txBody>
      </p:sp>
      <p:sp>
        <p:nvSpPr>
          <p:cNvPr id="12" name="TextBox 11">
            <a:extLst>
              <a:ext uri="{FF2B5EF4-FFF2-40B4-BE49-F238E27FC236}">
                <a16:creationId xmlns:a16="http://schemas.microsoft.com/office/drawing/2014/main" id="{D2DBD43A-E614-4136-207C-2BE873EA12BC}"/>
              </a:ext>
            </a:extLst>
          </p:cNvPr>
          <p:cNvSpPr txBox="1"/>
          <p:nvPr/>
        </p:nvSpPr>
        <p:spPr>
          <a:xfrm>
            <a:off x="945396" y="3717808"/>
            <a:ext cx="2330447" cy="369332"/>
          </a:xfrm>
          <a:prstGeom prst="rect">
            <a:avLst/>
          </a:prstGeom>
          <a:noFill/>
        </p:spPr>
        <p:txBody>
          <a:bodyPr wrap="square" rtlCol="0">
            <a:spAutoFit/>
          </a:bodyPr>
          <a:lstStyle/>
          <a:p>
            <a:r>
              <a:rPr lang="en-US" dirty="0">
                <a:solidFill>
                  <a:schemeClr val="bg1"/>
                </a:solidFill>
                <a:latin typeface="Raleway" panose="020B0503030101060003" pitchFamily="34" charset="0"/>
              </a:rPr>
              <a:t>And this video next:</a:t>
            </a:r>
          </a:p>
        </p:txBody>
      </p:sp>
      <p:sp>
        <p:nvSpPr>
          <p:cNvPr id="8" name="TextBox 7">
            <a:extLst>
              <a:ext uri="{FF2B5EF4-FFF2-40B4-BE49-F238E27FC236}">
                <a16:creationId xmlns:a16="http://schemas.microsoft.com/office/drawing/2014/main" id="{B8C11A76-F3AB-3531-F81A-C1F8D1E11239}"/>
              </a:ext>
            </a:extLst>
          </p:cNvPr>
          <p:cNvSpPr txBox="1"/>
          <p:nvPr/>
        </p:nvSpPr>
        <p:spPr>
          <a:xfrm>
            <a:off x="935123" y="3364897"/>
            <a:ext cx="3988340" cy="276999"/>
          </a:xfrm>
          <a:prstGeom prst="rect">
            <a:avLst/>
          </a:prstGeom>
          <a:noFill/>
        </p:spPr>
        <p:txBody>
          <a:bodyPr wrap="square" rtlCol="0">
            <a:spAutoFit/>
          </a:bodyPr>
          <a:lstStyle/>
          <a:p>
            <a:r>
              <a:rPr lang="en-GB" sz="1200" dirty="0">
                <a:solidFill>
                  <a:schemeClr val="bg1"/>
                </a:solidFill>
              </a:rPr>
              <a:t>Play this video on Vimeo </a:t>
            </a:r>
            <a:r>
              <a:rPr lang="en-GB" sz="1200" dirty="0">
                <a:solidFill>
                  <a:schemeClr val="bg1"/>
                </a:solidFill>
                <a:hlinkClick r:id="rId18">
                  <a:extLst>
                    <a:ext uri="{A12FA001-AC4F-418D-AE19-62706E023703}">
                      <ahyp:hlinkClr xmlns:ahyp="http://schemas.microsoft.com/office/drawing/2018/hyperlinkcolor" val="tx"/>
                    </a:ext>
                  </a:extLst>
                </a:hlinkClick>
              </a:rPr>
              <a:t>here</a:t>
            </a:r>
            <a:endParaRPr lang="en-GB" sz="1200" dirty="0">
              <a:solidFill>
                <a:schemeClr val="bg1"/>
              </a:solidFill>
            </a:endParaRPr>
          </a:p>
        </p:txBody>
      </p:sp>
      <p:sp>
        <p:nvSpPr>
          <p:cNvPr id="13" name="TextBox 12">
            <a:extLst>
              <a:ext uri="{FF2B5EF4-FFF2-40B4-BE49-F238E27FC236}">
                <a16:creationId xmlns:a16="http://schemas.microsoft.com/office/drawing/2014/main" id="{562E61EE-A250-6734-BC29-96FB0AFA1065}"/>
              </a:ext>
            </a:extLst>
          </p:cNvPr>
          <p:cNvSpPr txBox="1"/>
          <p:nvPr/>
        </p:nvSpPr>
        <p:spPr>
          <a:xfrm>
            <a:off x="936231" y="6193419"/>
            <a:ext cx="3988340" cy="276999"/>
          </a:xfrm>
          <a:prstGeom prst="rect">
            <a:avLst/>
          </a:prstGeom>
          <a:noFill/>
        </p:spPr>
        <p:txBody>
          <a:bodyPr wrap="square" rtlCol="0">
            <a:spAutoFit/>
          </a:bodyPr>
          <a:lstStyle/>
          <a:p>
            <a:r>
              <a:rPr lang="en-GB" sz="1200" dirty="0">
                <a:solidFill>
                  <a:schemeClr val="bg1"/>
                </a:solidFill>
              </a:rPr>
              <a:t>Play this video on Vimeo </a:t>
            </a:r>
            <a:r>
              <a:rPr lang="en-GB" sz="1200" dirty="0">
                <a:solidFill>
                  <a:schemeClr val="bg1"/>
                </a:solidFill>
                <a:hlinkClick r:id="rId19">
                  <a:extLst>
                    <a:ext uri="{A12FA001-AC4F-418D-AE19-62706E023703}">
                      <ahyp:hlinkClr xmlns:ahyp="http://schemas.microsoft.com/office/drawing/2018/hyperlinkcolor" val="tx"/>
                    </a:ext>
                  </a:extLst>
                </a:hlinkClick>
              </a:rPr>
              <a:t>here</a:t>
            </a:r>
            <a:endParaRPr lang="en-GB" sz="1200" dirty="0">
              <a:solidFill>
                <a:schemeClr val="bg1"/>
              </a:solidFill>
            </a:endParaRPr>
          </a:p>
        </p:txBody>
      </p:sp>
      <p:pic>
        <p:nvPicPr>
          <p:cNvPr id="16" name="Project name (en) v30">
            <a:hlinkClick r:id="" action="ppaction://media"/>
            <a:extLst>
              <a:ext uri="{FF2B5EF4-FFF2-40B4-BE49-F238E27FC236}">
                <a16:creationId xmlns:a16="http://schemas.microsoft.com/office/drawing/2014/main" id="{57789291-F6C6-B94B-2132-B6E5CFD5A1D3}"/>
              </a:ext>
            </a:extLst>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5851525" y="3184525"/>
            <a:ext cx="487363" cy="487363"/>
          </a:xfrm>
          <a:prstGeom prst="rect">
            <a:avLst/>
          </a:prstGeom>
        </p:spPr>
      </p:pic>
      <p:pic>
        <p:nvPicPr>
          <p:cNvPr id="17" name="Project name (en) v31">
            <a:hlinkClick r:id="" action="ppaction://media"/>
            <a:extLst>
              <a:ext uri="{FF2B5EF4-FFF2-40B4-BE49-F238E27FC236}">
                <a16:creationId xmlns:a16="http://schemas.microsoft.com/office/drawing/2014/main" id="{C90819E5-1CDF-54CB-8C9D-6DF1F458621E}"/>
              </a:ext>
            </a:extLst>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074844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60660">
        <p159:morph option="byObject"/>
      </p:transition>
    </mc:Choice>
    <mc:Fallback xmlns="">
      <p:transition spd="slow" advTm="606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40" fill="hold"/>
                                        <p:tgtEl>
                                          <p:spTgt spid="1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3"/>
                                        </p:tgtEl>
                                      </p:cBhvr>
                                    </p:cmd>
                                  </p:childTnLst>
                                </p:cTn>
                              </p:par>
                            </p:childTnLst>
                          </p:cTn>
                        </p:par>
                        <p:par>
                          <p:cTn id="15" fill="hold">
                            <p:stCondLst>
                              <p:cond delay="1"/>
                            </p:stCondLst>
                            <p:childTnLst>
                              <p:par>
                                <p:cTn id="16" presetID="1" presetClass="mediacall" presetSubtype="0" fill="hold" nodeType="afterEffect">
                                  <p:stCondLst>
                                    <p:cond delay="0"/>
                                  </p:stCondLst>
                                  <p:childTnLst>
                                    <p:cmd type="call" cmd="playFrom(0.0)">
                                      <p:cBhvr>
                                        <p:cTn id="17" dur="23376"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8" fill="hold" display="0">
                  <p:stCondLst>
                    <p:cond delay="indefinite"/>
                  </p:stCondLst>
                </p:cTn>
                <p:tgtEl>
                  <p:spTgt spid="6"/>
                </p:tgtEl>
              </p:cMediaNode>
            </p:video>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6"/>
                                        </p:tgtEl>
                                      </p:cBhvr>
                                    </p:cmd>
                                  </p:childTnLst>
                                </p:cTn>
                              </p:par>
                            </p:childTnLst>
                          </p:cTn>
                        </p:par>
                      </p:childTnLst>
                    </p:cTn>
                  </p:par>
                </p:childTnLst>
              </p:cTn>
              <p:nextCondLst>
                <p:cond evt="onClick" delay="0">
                  <p:tgtEl>
                    <p:spTgt spid="6"/>
                  </p:tgtEl>
                </p:cond>
              </p:nextCondLst>
            </p:seq>
            <p:video>
              <p:cMediaNode vol="80000">
                <p:cTn id="24" fill="hold" display="0">
                  <p:stCondLst>
                    <p:cond delay="indefinite"/>
                  </p:stCondLst>
                </p:cTn>
                <p:tgtEl>
                  <p:spTgt spid="3"/>
                </p:tgtEl>
              </p:cMediaNode>
            </p:video>
            <p:seq concurrent="1" nextAc="seek">
              <p:cTn id="25" restart="whenNotActive" fill="hold" evtFilter="cancelBubble" nodeType="interactiveSeq">
                <p:stCondLst>
                  <p:cond evt="onClick" delay="0">
                    <p:tgtEl>
                      <p:spTgt spid="3"/>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3"/>
                                        </p:tgtEl>
                                      </p:cBhvr>
                                    </p:cmd>
                                  </p:childTnLst>
                                </p:cTn>
                              </p:par>
                            </p:childTnLst>
                          </p:cTn>
                        </p:par>
                      </p:childTnLst>
                    </p:cTn>
                  </p:par>
                </p:childTnLst>
              </p:cTn>
              <p:nextCondLst>
                <p:cond evt="onClick" delay="0">
                  <p:tgtEl>
                    <p:spTgt spid="3"/>
                  </p:tgtEl>
                </p:cond>
              </p:nextCondLst>
            </p:seq>
            <p:audio>
              <p:cMediaNode vol="80000" showWhenStopped="0">
                <p:cTn id="30" fill="hold" display="0">
                  <p:stCondLst>
                    <p:cond delay="indefinite"/>
                  </p:stCondLst>
                  <p:endCondLst>
                    <p:cond evt="onStopAudio" delay="0">
                      <p:tgtEl>
                        <p:sldTgt/>
                      </p:tgtEl>
                    </p:cond>
                  </p:endCondLst>
                </p:cTn>
                <p:tgtEl>
                  <p:spTgt spid="16"/>
                </p:tgtEl>
              </p:cMediaNode>
            </p:audio>
            <p:audio>
              <p:cMediaNode vol="80000" showWhenStopped="0">
                <p:cTn id="31" fill="hold" display="0">
                  <p:stCondLst>
                    <p:cond delay="indefinite"/>
                  </p:stCondLst>
                  <p:endCondLst>
                    <p:cond evt="onStopAudio" delay="0">
                      <p:tgtEl>
                        <p:sldTgt/>
                      </p:tgtEl>
                    </p:cond>
                  </p:endCondLst>
                </p:cTn>
                <p:tgtEl>
                  <p:spTgt spid="1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3A8824-5E5E-D0B5-3A88-07FC71CA38D6}"/>
              </a:ext>
            </a:extLst>
          </p:cNvPr>
          <p:cNvPicPr>
            <a:picLocks noChangeAspect="1"/>
          </p:cNvPicPr>
          <p:nvPr/>
        </p:nvPicPr>
        <p:blipFill>
          <a:blip r:embed="rId4">
            <a:extLst>
              <a:ext uri="{28A0092B-C50C-407E-A947-70E740481C1C}">
                <a14:useLocalDpi xmlns:a14="http://schemas.microsoft.com/office/drawing/2010/main" val="0"/>
              </a:ext>
            </a:extLst>
          </a:blip>
          <a:srcRect l="59" r="59"/>
          <a:stretch/>
        </p:blipFill>
        <p:spPr>
          <a:xfrm>
            <a:off x="0" y="0"/>
            <a:ext cx="12350409" cy="6955277"/>
          </a:xfrm>
          <a:prstGeom prst="rect">
            <a:avLst/>
          </a:prstGeom>
        </p:spPr>
      </p:pic>
      <p:sp>
        <p:nvSpPr>
          <p:cNvPr id="15" name="Rectangle 14">
            <a:extLst>
              <a:ext uri="{FF2B5EF4-FFF2-40B4-BE49-F238E27FC236}">
                <a16:creationId xmlns:a16="http://schemas.microsoft.com/office/drawing/2014/main" id="{2283B740-AD62-454E-BA4E-390F1D63A45F}"/>
              </a:ext>
            </a:extLst>
          </p:cNvPr>
          <p:cNvSpPr/>
          <p:nvPr/>
        </p:nvSpPr>
        <p:spPr>
          <a:xfrm>
            <a:off x="479356" y="399346"/>
            <a:ext cx="11461022" cy="6156584"/>
          </a:xfrm>
          <a:prstGeom prst="rect">
            <a:avLst/>
          </a:prstGeom>
          <a:solidFill>
            <a:schemeClr val="tx1">
              <a:alpha val="6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780688A8-5A36-4B5C-B6FF-9D865F16BA14}"/>
              </a:ext>
            </a:extLst>
          </p:cNvPr>
          <p:cNvSpPr>
            <a:spLocks noGrp="1"/>
          </p:cNvSpPr>
          <p:nvPr>
            <p:ph type="title"/>
          </p:nvPr>
        </p:nvSpPr>
        <p:spPr>
          <a:xfrm>
            <a:off x="752113" y="644713"/>
            <a:ext cx="9784289" cy="1052204"/>
          </a:xfrm>
        </p:spPr>
        <p:txBody>
          <a:bodyPr>
            <a:normAutofit fontScale="90000"/>
          </a:bodyPr>
          <a:lstStyle/>
          <a:p>
            <a:pPr>
              <a:lnSpc>
                <a:spcPct val="100000"/>
              </a:lnSpc>
              <a:spcBef>
                <a:spcPts val="0"/>
              </a:spcBef>
              <a:spcAft>
                <a:spcPts val="0"/>
              </a:spcAft>
            </a:pPr>
            <a:r>
              <a:rPr lang="en-GB" sz="3200" b="1" dirty="0">
                <a:solidFill>
                  <a:schemeClr val="bg1"/>
                </a:solidFill>
                <a:latin typeface="Raleway" panose="020B0503030101060003" pitchFamily="34" charset="0"/>
                <a:ea typeface="Times New Roman" panose="02020603050405020304" pitchFamily="18" charset="0"/>
                <a:cs typeface="Arial" panose="020B0604020202020204" pitchFamily="34" charset="0"/>
              </a:rPr>
              <a:t>What do the UN Guiding Principles say about training?</a:t>
            </a:r>
            <a:endParaRPr lang="en-GB" sz="3200" b="1" dirty="0">
              <a:solidFill>
                <a:schemeClr val="bg1"/>
              </a:solidFill>
              <a:latin typeface="Times New Roman" panose="02020603050405020304" pitchFamily="18" charset="0"/>
              <a:ea typeface="Times New Roman" panose="02020603050405020304" pitchFamily="18" charset="0"/>
            </a:endParaRPr>
          </a:p>
        </p:txBody>
      </p:sp>
      <p:pic>
        <p:nvPicPr>
          <p:cNvPr id="10" name="Graphic 9" descr="End with solid fill">
            <a:extLst>
              <a:ext uri="{FF2B5EF4-FFF2-40B4-BE49-F238E27FC236}">
                <a16:creationId xmlns:a16="http://schemas.microsoft.com/office/drawing/2014/main" id="{DA5492D2-A614-452F-943B-04B9EF307C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39077" y="6039020"/>
            <a:ext cx="450000" cy="450000"/>
          </a:xfrm>
          <a:prstGeom prst="rect">
            <a:avLst/>
          </a:prstGeom>
        </p:spPr>
      </p:pic>
      <p:sp>
        <p:nvSpPr>
          <p:cNvPr id="5" name="ZoneTexte 4">
            <a:extLst>
              <a:ext uri="{FF2B5EF4-FFF2-40B4-BE49-F238E27FC236}">
                <a16:creationId xmlns:a16="http://schemas.microsoft.com/office/drawing/2014/main" id="{2C153E6C-6AF9-9923-D448-72DB44040CBD}"/>
              </a:ext>
            </a:extLst>
          </p:cNvPr>
          <p:cNvSpPr txBox="1"/>
          <p:nvPr/>
        </p:nvSpPr>
        <p:spPr>
          <a:xfrm>
            <a:off x="945395" y="1459922"/>
            <a:ext cx="9789112" cy="861774"/>
          </a:xfrm>
          <a:prstGeom prst="rect">
            <a:avLst/>
          </a:prstGeom>
          <a:noFill/>
        </p:spPr>
        <p:txBody>
          <a:bodyPr wrap="square">
            <a:spAutoFit/>
          </a:bodyPr>
          <a:lstStyle/>
          <a:p>
            <a:pPr algn="l" fontAlgn="base"/>
            <a:endParaRPr lang="en-US" sz="1400" b="0" i="0" dirty="0">
              <a:solidFill>
                <a:srgbClr val="09090C"/>
              </a:solidFill>
              <a:effectLst/>
              <a:latin typeface="Raleway" pitchFamily="2" charset="0"/>
            </a:endParaRPr>
          </a:p>
          <a:p>
            <a:br>
              <a:rPr lang="en-US" dirty="0"/>
            </a:br>
            <a:endParaRPr lang="en-US" dirty="0"/>
          </a:p>
        </p:txBody>
      </p:sp>
      <p:sp>
        <p:nvSpPr>
          <p:cNvPr id="4" name="ZoneTexte 3">
            <a:extLst>
              <a:ext uri="{FF2B5EF4-FFF2-40B4-BE49-F238E27FC236}">
                <a16:creationId xmlns:a16="http://schemas.microsoft.com/office/drawing/2014/main" id="{8155DDBD-81FD-D021-A3EF-D9E0542CACEA}"/>
              </a:ext>
            </a:extLst>
          </p:cNvPr>
          <p:cNvSpPr txBox="1"/>
          <p:nvPr/>
        </p:nvSpPr>
        <p:spPr>
          <a:xfrm>
            <a:off x="752114" y="1792192"/>
            <a:ext cx="10586963" cy="4675126"/>
          </a:xfrm>
          <a:prstGeom prst="rect">
            <a:avLst/>
          </a:prstGeom>
          <a:noFill/>
        </p:spPr>
        <p:txBody>
          <a:bodyPr wrap="square">
            <a:spAutoFit/>
          </a:bodyPr>
          <a:lstStyle/>
          <a:p>
            <a:pPr fontAlgn="base">
              <a:lnSpc>
                <a:spcPct val="120000"/>
              </a:lnSpc>
            </a:pPr>
            <a:r>
              <a:rPr lang="en-US" sz="1600" dirty="0">
                <a:solidFill>
                  <a:schemeClr val="bg1"/>
                </a:solidFill>
                <a:latin typeface="Raleway" pitchFamily="2" charset="0"/>
              </a:rPr>
              <a:t>The UNGPs, recognise the importance of strengthening awareness and knowledge.</a:t>
            </a:r>
          </a:p>
          <a:p>
            <a:pPr fontAlgn="base">
              <a:lnSpc>
                <a:spcPct val="120000"/>
              </a:lnSpc>
            </a:pPr>
            <a:endParaRPr lang="en-US" sz="1600" dirty="0">
              <a:solidFill>
                <a:schemeClr val="bg1"/>
              </a:solidFill>
              <a:latin typeface="Raleway" pitchFamily="2" charset="0"/>
            </a:endParaRPr>
          </a:p>
          <a:p>
            <a:pPr fontAlgn="base">
              <a:lnSpc>
                <a:spcPct val="120000"/>
              </a:lnSpc>
            </a:pPr>
            <a:r>
              <a:rPr lang="en-US" sz="1600" b="1" dirty="0">
                <a:solidFill>
                  <a:schemeClr val="bg1"/>
                </a:solidFill>
                <a:latin typeface="Raleway" pitchFamily="2" charset="0"/>
              </a:rPr>
              <a:t>KEY GUIDANCE ON AWARNESS RAISING, TRAINING AND CAPACITY BUILDING INCLUDES: </a:t>
            </a:r>
            <a:endParaRPr lang="en-US" sz="1600" dirty="0">
              <a:solidFill>
                <a:schemeClr val="bg1"/>
              </a:solidFill>
              <a:latin typeface="Raleway" pitchFamily="2" charset="0"/>
            </a:endParaRPr>
          </a:p>
          <a:p>
            <a:pPr marL="228600" indent="-228600" fontAlgn="t">
              <a:spcBef>
                <a:spcPts val="1000"/>
              </a:spcBef>
              <a:buClr>
                <a:schemeClr val="bg1"/>
              </a:buClr>
              <a:buFont typeface="Arial" panose="020B0604020202020204" pitchFamily="34" charset="0"/>
              <a:buChar char="•"/>
            </a:pPr>
            <a:r>
              <a:rPr lang="en-US" sz="1600" dirty="0">
                <a:solidFill>
                  <a:schemeClr val="bg1"/>
                </a:solidFill>
                <a:latin typeface="Raleway" panose="020B0503030101060003" pitchFamily="34" charset="0"/>
              </a:rPr>
              <a:t>A company’s responsibility to respect extends across </a:t>
            </a:r>
            <a:r>
              <a:rPr lang="en-US" sz="1600" b="1" dirty="0">
                <a:solidFill>
                  <a:schemeClr val="accent4">
                    <a:lumMod val="40000"/>
                    <a:lumOff val="60000"/>
                  </a:schemeClr>
                </a:solidFill>
                <a:latin typeface="Raleway" panose="020B0503030101060003" pitchFamily="34" charset="0"/>
              </a:rPr>
              <a:t>all internationally </a:t>
            </a:r>
            <a:r>
              <a:rPr lang="en-US" sz="1600" b="1" dirty="0" err="1">
                <a:solidFill>
                  <a:schemeClr val="accent4">
                    <a:lumMod val="40000"/>
                    <a:lumOff val="60000"/>
                  </a:schemeClr>
                </a:solidFill>
                <a:latin typeface="Raleway" panose="020B0503030101060003" pitchFamily="34" charset="0"/>
              </a:rPr>
              <a:t>recognised</a:t>
            </a:r>
            <a:r>
              <a:rPr lang="en-US" sz="1600" b="1" dirty="0">
                <a:solidFill>
                  <a:schemeClr val="accent4">
                    <a:lumMod val="40000"/>
                    <a:lumOff val="60000"/>
                  </a:schemeClr>
                </a:solidFill>
                <a:latin typeface="Raleway" panose="020B0503030101060003" pitchFamily="34" charset="0"/>
              </a:rPr>
              <a:t> human rights</a:t>
            </a:r>
            <a:r>
              <a:rPr lang="en-US" sz="1600" dirty="0">
                <a:solidFill>
                  <a:schemeClr val="bg1"/>
                </a:solidFill>
                <a:latin typeface="Raleway" panose="020B0503030101060003" pitchFamily="34" charset="0"/>
              </a:rPr>
              <a:t>. Companies need to build the capacity to </a:t>
            </a:r>
            <a:r>
              <a:rPr lang="en-US" sz="1600" b="1" dirty="0">
                <a:solidFill>
                  <a:schemeClr val="accent4">
                    <a:lumMod val="40000"/>
                    <a:lumOff val="60000"/>
                  </a:schemeClr>
                </a:solidFill>
                <a:latin typeface="Raleway" panose="020B0503030101060003" pitchFamily="34" charset="0"/>
              </a:rPr>
              <a:t>identify</a:t>
            </a:r>
            <a:r>
              <a:rPr lang="en-US" sz="1600" dirty="0">
                <a:solidFill>
                  <a:schemeClr val="bg1"/>
                </a:solidFill>
                <a:latin typeface="Raleway" panose="020B0503030101060003" pitchFamily="34" charset="0"/>
              </a:rPr>
              <a:t>, </a:t>
            </a:r>
            <a:r>
              <a:rPr lang="en-US" sz="1600" b="1" dirty="0">
                <a:solidFill>
                  <a:schemeClr val="accent4">
                    <a:lumMod val="40000"/>
                    <a:lumOff val="60000"/>
                  </a:schemeClr>
                </a:solidFill>
                <a:latin typeface="Raleway" panose="020B0503030101060003" pitchFamily="34" charset="0"/>
              </a:rPr>
              <a:t>address</a:t>
            </a:r>
            <a:r>
              <a:rPr lang="en-US" sz="1600" dirty="0">
                <a:solidFill>
                  <a:schemeClr val="bg1"/>
                </a:solidFill>
                <a:latin typeface="Raleway" panose="020B0503030101060003" pitchFamily="34" charset="0"/>
              </a:rPr>
              <a:t> and </a:t>
            </a:r>
            <a:r>
              <a:rPr lang="en-US" sz="1600" b="1" dirty="0">
                <a:solidFill>
                  <a:schemeClr val="accent4">
                    <a:lumMod val="40000"/>
                    <a:lumOff val="60000"/>
                  </a:schemeClr>
                </a:solidFill>
                <a:latin typeface="Raleway" panose="020B0503030101060003" pitchFamily="34" charset="0"/>
              </a:rPr>
              <a:t>communicate</a:t>
            </a:r>
            <a:r>
              <a:rPr lang="en-US" sz="1600" dirty="0">
                <a:solidFill>
                  <a:schemeClr val="bg1"/>
                </a:solidFill>
                <a:latin typeface="Raleway" panose="020B0503030101060003" pitchFamily="34" charset="0"/>
              </a:rPr>
              <a:t> about issues related to any internationally </a:t>
            </a:r>
            <a:r>
              <a:rPr lang="en-US" sz="1600" dirty="0" err="1">
                <a:solidFill>
                  <a:schemeClr val="bg1"/>
                </a:solidFill>
                <a:latin typeface="Raleway" panose="020B0503030101060003" pitchFamily="34" charset="0"/>
              </a:rPr>
              <a:t>recognised</a:t>
            </a:r>
            <a:r>
              <a:rPr lang="en-US" sz="1600" dirty="0">
                <a:solidFill>
                  <a:schemeClr val="bg1"/>
                </a:solidFill>
                <a:latin typeface="Raleway" panose="020B0503030101060003" pitchFamily="34" charset="0"/>
              </a:rPr>
              <a:t> human right. </a:t>
            </a:r>
          </a:p>
          <a:p>
            <a:pPr marL="228600" indent="-228600" fontAlgn="t">
              <a:spcBef>
                <a:spcPts val="1000"/>
              </a:spcBef>
              <a:buClr>
                <a:schemeClr val="bg1"/>
              </a:buClr>
              <a:buFont typeface="Arial" panose="020B0604020202020204" pitchFamily="34" charset="0"/>
              <a:buChar char="•"/>
            </a:pPr>
            <a:r>
              <a:rPr lang="en-US" sz="1600" dirty="0">
                <a:solidFill>
                  <a:schemeClr val="bg1"/>
                </a:solidFill>
                <a:latin typeface="Raleway" panose="020B0503030101060003" pitchFamily="34" charset="0"/>
              </a:rPr>
              <a:t>Employees need to be aware of the company’s policy commitment and receive relevant </a:t>
            </a:r>
            <a:r>
              <a:rPr lang="en-US" sz="1600" b="1" dirty="0">
                <a:solidFill>
                  <a:schemeClr val="accent4">
                    <a:lumMod val="40000"/>
                    <a:lumOff val="60000"/>
                  </a:schemeClr>
                </a:solidFill>
                <a:latin typeface="Raleway" panose="020B0503030101060003" pitchFamily="34" charset="0"/>
              </a:rPr>
              <a:t>training</a:t>
            </a:r>
            <a:r>
              <a:rPr lang="en-US" sz="1600" dirty="0">
                <a:solidFill>
                  <a:schemeClr val="bg1"/>
                </a:solidFill>
                <a:latin typeface="Raleway" panose="020B0503030101060003" pitchFamily="34" charset="0"/>
              </a:rPr>
              <a:t> and </a:t>
            </a:r>
            <a:r>
              <a:rPr lang="en-US" sz="1600" b="1" dirty="0">
                <a:solidFill>
                  <a:schemeClr val="accent4">
                    <a:lumMod val="40000"/>
                    <a:lumOff val="60000"/>
                  </a:schemeClr>
                </a:solidFill>
                <a:latin typeface="Raleway" panose="020B0503030101060003" pitchFamily="34" charset="0"/>
              </a:rPr>
              <a:t>operational guidance</a:t>
            </a:r>
            <a:r>
              <a:rPr lang="en-US" sz="1600" dirty="0">
                <a:solidFill>
                  <a:schemeClr val="bg1"/>
                </a:solidFill>
                <a:latin typeface="Raleway" panose="020B0503030101060003" pitchFamily="34" charset="0"/>
              </a:rPr>
              <a:t>. A company’s human rights policy statement – and related policies, processes and lines of accountability – need to be communicated clearly. </a:t>
            </a:r>
          </a:p>
          <a:p>
            <a:pPr marL="228600" indent="-228600" fontAlgn="t">
              <a:spcBef>
                <a:spcPts val="1000"/>
              </a:spcBef>
              <a:buClr>
                <a:schemeClr val="bg1"/>
              </a:buClr>
              <a:buFont typeface="Arial" panose="020B0604020202020204" pitchFamily="34" charset="0"/>
              <a:buChar char="•"/>
            </a:pPr>
            <a:r>
              <a:rPr lang="en-US" sz="1600" b="1" dirty="0">
                <a:solidFill>
                  <a:schemeClr val="accent4">
                    <a:lumMod val="40000"/>
                    <a:lumOff val="60000"/>
                  </a:schemeClr>
                </a:solidFill>
                <a:latin typeface="Raleway" panose="020B0503030101060003" pitchFamily="34" charset="0"/>
              </a:rPr>
              <a:t>Companies should build the capacity of employees to identify and address human rights risks</a:t>
            </a:r>
            <a:r>
              <a:rPr lang="en-US" sz="1600" dirty="0">
                <a:solidFill>
                  <a:schemeClr val="bg1"/>
                </a:solidFill>
                <a:latin typeface="Raleway" panose="020B0503030101060003" pitchFamily="34" charset="0"/>
              </a:rPr>
              <a:t>. To carry out effective human rights due diligence, employees in relevant functions will need specific knowledge and capacity. </a:t>
            </a:r>
            <a:r>
              <a:rPr lang="en-US" sz="1600" b="1" dirty="0">
                <a:solidFill>
                  <a:schemeClr val="accent4">
                    <a:lumMod val="40000"/>
                    <a:lumOff val="60000"/>
                  </a:schemeClr>
                </a:solidFill>
                <a:latin typeface="Raleway" panose="020B0503030101060003" pitchFamily="34" charset="0"/>
              </a:rPr>
              <a:t>You may need to “translate” human rights-related concepts into operational language, and ensure employees know where to find more information</a:t>
            </a:r>
            <a:r>
              <a:rPr lang="en-US" sz="1600" dirty="0">
                <a:solidFill>
                  <a:schemeClr val="bg1"/>
                </a:solidFill>
                <a:latin typeface="Raleway" panose="020B0503030101060003" pitchFamily="34" charset="0"/>
              </a:rPr>
              <a:t>. </a:t>
            </a:r>
          </a:p>
          <a:p>
            <a:pPr algn="r" fontAlgn="base">
              <a:lnSpc>
                <a:spcPct val="120000"/>
              </a:lnSpc>
            </a:pPr>
            <a:r>
              <a:rPr lang="en-US" sz="1600" dirty="0">
                <a:solidFill>
                  <a:schemeClr val="bg1"/>
                </a:solidFill>
                <a:latin typeface="Raleway" pitchFamily="2" charset="0"/>
                <a:sym typeface="Wingdings" pitchFamily="2" charset="2"/>
              </a:rPr>
              <a:t> </a:t>
            </a:r>
            <a:r>
              <a:rPr lang="en-US" sz="1600" dirty="0">
                <a:solidFill>
                  <a:schemeClr val="bg1"/>
                </a:solidFill>
                <a:latin typeface="Raleway" pitchFamily="2" charset="0"/>
              </a:rPr>
              <a:t>See </a:t>
            </a:r>
            <a:r>
              <a:rPr lang="en-US" sz="1600" i="1" dirty="0">
                <a:solidFill>
                  <a:schemeClr val="bg1"/>
                </a:solidFill>
                <a:latin typeface="Raleway" pitchFamily="2" charset="0"/>
              </a:rPr>
              <a:t>Guiding Principles 12 and 16 - 20 </a:t>
            </a:r>
            <a:r>
              <a:rPr lang="en-US" sz="1600" dirty="0">
                <a:solidFill>
                  <a:schemeClr val="bg1"/>
                </a:solidFill>
                <a:latin typeface="Raleway" pitchFamily="2" charset="0"/>
              </a:rPr>
              <a:t>for more information.</a:t>
            </a:r>
          </a:p>
          <a:p>
            <a:br>
              <a:rPr lang="en-US" dirty="0">
                <a:solidFill>
                  <a:schemeClr val="bg1"/>
                </a:solidFill>
              </a:rPr>
            </a:br>
            <a:endParaRPr lang="en-US" dirty="0">
              <a:solidFill>
                <a:schemeClr val="bg1"/>
              </a:solidFill>
            </a:endParaRPr>
          </a:p>
        </p:txBody>
      </p:sp>
      <p:pic>
        <p:nvPicPr>
          <p:cNvPr id="3" name="Picture 10" descr="Logo, icon&#10;&#10;Description automatically generated">
            <a:extLst>
              <a:ext uri="{FF2B5EF4-FFF2-40B4-BE49-F238E27FC236}">
                <a16:creationId xmlns:a16="http://schemas.microsoft.com/office/drawing/2014/main" id="{8B7EEF2A-41ED-5C4B-04E4-CAB67BF2B916}"/>
              </a:ext>
            </a:extLst>
          </p:cNvPr>
          <p:cNvPicPr>
            <a:picLocks noChangeAspect="1"/>
          </p:cNvPicPr>
          <p:nvPr/>
        </p:nvPicPr>
        <p:blipFill rotWithShape="1">
          <a:blip r:embed="rId7">
            <a:alphaModFix/>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l="4594" t="4571" r="5811" b="6028"/>
          <a:stretch/>
        </p:blipFill>
        <p:spPr>
          <a:xfrm>
            <a:off x="10536403" y="802085"/>
            <a:ext cx="880314" cy="878400"/>
          </a:xfrm>
          <a:prstGeom prst="rect">
            <a:avLst/>
          </a:prstGeom>
          <a:solidFill>
            <a:schemeClr val="bg2"/>
          </a:solidFill>
        </p:spPr>
      </p:pic>
      <p:pic>
        <p:nvPicPr>
          <p:cNvPr id="6" name="Project name (en) v23">
            <a:hlinkClick r:id="" action="ppaction://media"/>
            <a:extLst>
              <a:ext uri="{FF2B5EF4-FFF2-40B4-BE49-F238E27FC236}">
                <a16:creationId xmlns:a16="http://schemas.microsoft.com/office/drawing/2014/main" id="{76B3CEAA-CC80-6828-EB07-72D9399159C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407158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87019">
        <p159:morph option="byObject"/>
      </p:transition>
    </mc:Choice>
    <mc:Fallback xmlns="">
      <p:transition spd="slow" advTm="8701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8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3A8824-5E5E-D0B5-3A88-07FC71CA38D6}"/>
              </a:ext>
            </a:extLst>
          </p:cNvPr>
          <p:cNvPicPr>
            <a:picLocks noChangeAspect="1"/>
          </p:cNvPicPr>
          <p:nvPr/>
        </p:nvPicPr>
        <p:blipFill>
          <a:blip r:embed="rId5">
            <a:extLst>
              <a:ext uri="{28A0092B-C50C-407E-A947-70E740481C1C}">
                <a14:useLocalDpi xmlns:a14="http://schemas.microsoft.com/office/drawing/2010/main" val="0"/>
              </a:ext>
            </a:extLst>
          </a:blip>
          <a:srcRect l="59" r="59"/>
          <a:stretch/>
        </p:blipFill>
        <p:spPr>
          <a:xfrm>
            <a:off x="0" y="0"/>
            <a:ext cx="12350409" cy="6955277"/>
          </a:xfrm>
          <a:prstGeom prst="rect">
            <a:avLst/>
          </a:prstGeom>
        </p:spPr>
      </p:pic>
      <p:sp>
        <p:nvSpPr>
          <p:cNvPr id="15" name="Rectangle 14">
            <a:extLst>
              <a:ext uri="{FF2B5EF4-FFF2-40B4-BE49-F238E27FC236}">
                <a16:creationId xmlns:a16="http://schemas.microsoft.com/office/drawing/2014/main" id="{2283B740-AD62-454E-BA4E-390F1D63A45F}"/>
              </a:ext>
            </a:extLst>
          </p:cNvPr>
          <p:cNvSpPr/>
          <p:nvPr/>
        </p:nvSpPr>
        <p:spPr>
          <a:xfrm>
            <a:off x="479356" y="399346"/>
            <a:ext cx="11461022" cy="6156584"/>
          </a:xfrm>
          <a:prstGeom prst="rect">
            <a:avLst/>
          </a:prstGeom>
          <a:solidFill>
            <a:schemeClr val="tx1">
              <a:alpha val="6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780688A8-5A36-4B5C-B6FF-9D865F16BA14}"/>
              </a:ext>
            </a:extLst>
          </p:cNvPr>
          <p:cNvSpPr>
            <a:spLocks noGrp="1"/>
          </p:cNvSpPr>
          <p:nvPr>
            <p:ph type="title"/>
          </p:nvPr>
        </p:nvSpPr>
        <p:spPr>
          <a:xfrm>
            <a:off x="945394" y="632819"/>
            <a:ext cx="9861053" cy="1052204"/>
          </a:xfrm>
        </p:spPr>
        <p:txBody>
          <a:bodyPr>
            <a:normAutofit fontScale="90000"/>
          </a:bodyPr>
          <a:lstStyle/>
          <a:p>
            <a:pPr>
              <a:lnSpc>
                <a:spcPct val="100000"/>
              </a:lnSpc>
              <a:spcBef>
                <a:spcPts val="0"/>
              </a:spcBef>
              <a:spcAft>
                <a:spcPts val="0"/>
              </a:spcAft>
            </a:pPr>
            <a:r>
              <a:rPr lang="en-GB" sz="3200" b="1" dirty="0">
                <a:solidFill>
                  <a:schemeClr val="bg1"/>
                </a:solidFill>
                <a:latin typeface="Raleway" panose="020B0503030101060003" pitchFamily="34" charset="0"/>
                <a:ea typeface="Times New Roman" panose="02020603050405020304" pitchFamily="18" charset="0"/>
                <a:cs typeface="Arial" panose="020B0604020202020204" pitchFamily="34" charset="0"/>
              </a:rPr>
              <a:t>What do the UN Guiding Principles say about training?</a:t>
            </a:r>
            <a:endParaRPr lang="en-GB" sz="3200" b="1" dirty="0">
              <a:solidFill>
                <a:schemeClr val="bg1"/>
              </a:solidFill>
              <a:latin typeface="Times New Roman" panose="02020603050405020304" pitchFamily="18" charset="0"/>
              <a:ea typeface="Times New Roman" panose="02020603050405020304" pitchFamily="18" charset="0"/>
            </a:endParaRPr>
          </a:p>
        </p:txBody>
      </p:sp>
      <p:pic>
        <p:nvPicPr>
          <p:cNvPr id="10" name="Graphic 9" descr="End with solid fill">
            <a:extLst>
              <a:ext uri="{FF2B5EF4-FFF2-40B4-BE49-F238E27FC236}">
                <a16:creationId xmlns:a16="http://schemas.microsoft.com/office/drawing/2014/main" id="{DA5492D2-A614-452F-943B-04B9EF307CB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39077" y="6039020"/>
            <a:ext cx="450000" cy="450000"/>
          </a:xfrm>
          <a:prstGeom prst="rect">
            <a:avLst/>
          </a:prstGeom>
        </p:spPr>
      </p:pic>
      <p:sp>
        <p:nvSpPr>
          <p:cNvPr id="5" name="ZoneTexte 4">
            <a:extLst>
              <a:ext uri="{FF2B5EF4-FFF2-40B4-BE49-F238E27FC236}">
                <a16:creationId xmlns:a16="http://schemas.microsoft.com/office/drawing/2014/main" id="{2C153E6C-6AF9-9923-D448-72DB44040CBD}"/>
              </a:ext>
            </a:extLst>
          </p:cNvPr>
          <p:cNvSpPr txBox="1"/>
          <p:nvPr/>
        </p:nvSpPr>
        <p:spPr>
          <a:xfrm>
            <a:off x="1156896" y="1658490"/>
            <a:ext cx="4172515" cy="2800767"/>
          </a:xfrm>
          <a:prstGeom prst="rect">
            <a:avLst/>
          </a:prstGeom>
          <a:noFill/>
        </p:spPr>
        <p:txBody>
          <a:bodyPr wrap="square">
            <a:spAutoFit/>
          </a:bodyPr>
          <a:lstStyle/>
          <a:p>
            <a:pPr algn="l" fontAlgn="base"/>
            <a:endParaRPr lang="en-US" sz="1600" b="0" i="0" dirty="0">
              <a:solidFill>
                <a:srgbClr val="09090C"/>
              </a:solidFill>
              <a:effectLst/>
              <a:latin typeface="Raleway" pitchFamily="2" charset="77"/>
            </a:endParaRPr>
          </a:p>
          <a:p>
            <a:r>
              <a:rPr lang="en-US" sz="2000" dirty="0">
                <a:solidFill>
                  <a:schemeClr val="bg1"/>
                </a:solidFill>
                <a:latin typeface="Raleway" pitchFamily="2" charset="77"/>
              </a:rPr>
              <a:t>Security teams should also be trained on human rights.</a:t>
            </a:r>
          </a:p>
          <a:p>
            <a:endParaRPr lang="en-US" sz="2000" dirty="0">
              <a:solidFill>
                <a:schemeClr val="bg1"/>
              </a:solidFill>
              <a:latin typeface="Raleway" pitchFamily="2" charset="77"/>
            </a:endParaRPr>
          </a:p>
          <a:p>
            <a:r>
              <a:rPr lang="en-US" sz="2000" dirty="0">
                <a:solidFill>
                  <a:schemeClr val="bg1"/>
                </a:solidFill>
                <a:latin typeface="Raleway" pitchFamily="2" charset="77"/>
              </a:rPr>
              <a:t>Watch this video to learn more about how Cerrejón approached training their security teams on human rights.</a:t>
            </a:r>
            <a:br>
              <a:rPr lang="en-US" sz="2000" dirty="0">
                <a:solidFill>
                  <a:schemeClr val="bg1"/>
                </a:solidFill>
                <a:latin typeface="Raleway" pitchFamily="2" charset="77"/>
              </a:rPr>
            </a:br>
            <a:endParaRPr lang="en-US" sz="2000" dirty="0">
              <a:solidFill>
                <a:schemeClr val="bg1"/>
              </a:solidFill>
              <a:latin typeface="Raleway" pitchFamily="2" charset="77"/>
            </a:endParaRPr>
          </a:p>
        </p:txBody>
      </p:sp>
      <p:pic>
        <p:nvPicPr>
          <p:cNvPr id="6" name="Média en ligne 5" descr="How has Cerrejón approached training security teams on human rights">
            <a:hlinkClick r:id="" action="ppaction://media"/>
            <a:extLst>
              <a:ext uri="{FF2B5EF4-FFF2-40B4-BE49-F238E27FC236}">
                <a16:creationId xmlns:a16="http://schemas.microsoft.com/office/drawing/2014/main" id="{357DE276-1236-74C3-F064-1171D3CDE2F8}"/>
              </a:ext>
            </a:extLst>
          </p:cNvPr>
          <p:cNvPicPr>
            <a:picLocks noRot="1" noChangeAspect="1"/>
          </p:cNvPicPr>
          <p:nvPr>
            <a:videoFile r:link="rId1"/>
          </p:nvPr>
        </p:nvPicPr>
        <p:blipFill>
          <a:blip r:embed="rId8"/>
          <a:stretch>
            <a:fillRect/>
          </a:stretch>
        </p:blipFill>
        <p:spPr>
          <a:xfrm>
            <a:off x="5432616" y="1800471"/>
            <a:ext cx="6254146" cy="3517957"/>
          </a:xfrm>
          <a:prstGeom prst="rect">
            <a:avLst/>
          </a:prstGeom>
        </p:spPr>
      </p:pic>
      <p:pic>
        <p:nvPicPr>
          <p:cNvPr id="8" name="Picture 10" descr="Logo, icon&#10;&#10;Description automatically generated">
            <a:extLst>
              <a:ext uri="{FF2B5EF4-FFF2-40B4-BE49-F238E27FC236}">
                <a16:creationId xmlns:a16="http://schemas.microsoft.com/office/drawing/2014/main" id="{A94FD7D1-E908-8BB1-ED96-0ADA65D79D05}"/>
              </a:ext>
            </a:extLst>
          </p:cNvPr>
          <p:cNvPicPr>
            <a:picLocks noChangeAspect="1"/>
          </p:cNvPicPr>
          <p:nvPr/>
        </p:nvPicPr>
        <p:blipFill rotWithShape="1">
          <a:blip r:embed="rId9">
            <a:alphaModFix/>
            <a:extLst>
              <a:ext uri="{28A0092B-C50C-407E-A947-70E740481C1C}">
                <a14:useLocalDpi xmlns:a14="http://schemas.microsoft.com/office/drawing/2010/main" val="0"/>
              </a:ext>
            </a:extLst>
          </a:blip>
          <a:srcRect l="4594" t="4571" r="5811" b="6028"/>
          <a:stretch/>
        </p:blipFill>
        <p:spPr>
          <a:xfrm>
            <a:off x="10806448" y="632819"/>
            <a:ext cx="880314" cy="878400"/>
          </a:xfrm>
          <a:prstGeom prst="rect">
            <a:avLst/>
          </a:prstGeom>
          <a:solidFill>
            <a:schemeClr val="bg2"/>
          </a:solidFill>
        </p:spPr>
      </p:pic>
      <p:sp>
        <p:nvSpPr>
          <p:cNvPr id="4" name="TextBox 3">
            <a:extLst>
              <a:ext uri="{FF2B5EF4-FFF2-40B4-BE49-F238E27FC236}">
                <a16:creationId xmlns:a16="http://schemas.microsoft.com/office/drawing/2014/main" id="{339FF385-4C96-AF7C-BC29-749EFEB3A198}"/>
              </a:ext>
            </a:extLst>
          </p:cNvPr>
          <p:cNvSpPr txBox="1"/>
          <p:nvPr/>
        </p:nvSpPr>
        <p:spPr>
          <a:xfrm>
            <a:off x="5329411" y="5433876"/>
            <a:ext cx="3988340" cy="369332"/>
          </a:xfrm>
          <a:prstGeom prst="rect">
            <a:avLst/>
          </a:prstGeom>
          <a:noFill/>
        </p:spPr>
        <p:txBody>
          <a:bodyPr wrap="square" rtlCol="0">
            <a:spAutoFit/>
          </a:bodyPr>
          <a:lstStyle/>
          <a:p>
            <a:r>
              <a:rPr lang="en-GB" dirty="0">
                <a:solidFill>
                  <a:schemeClr val="bg1"/>
                </a:solidFill>
              </a:rPr>
              <a:t>Play this video on Vimeo </a:t>
            </a:r>
            <a:r>
              <a:rPr lang="en-GB" dirty="0">
                <a:solidFill>
                  <a:schemeClr val="bg1"/>
                </a:solidFill>
                <a:hlinkClick r:id="rId10">
                  <a:extLst>
                    <a:ext uri="{A12FA001-AC4F-418D-AE19-62706E023703}">
                      <ahyp:hlinkClr xmlns:ahyp="http://schemas.microsoft.com/office/drawing/2018/hyperlinkcolor" val="tx"/>
                    </a:ext>
                  </a:extLst>
                </a:hlinkClick>
              </a:rPr>
              <a:t>here</a:t>
            </a:r>
            <a:endParaRPr lang="en-GB" dirty="0">
              <a:solidFill>
                <a:schemeClr val="bg1"/>
              </a:solidFill>
            </a:endParaRPr>
          </a:p>
        </p:txBody>
      </p:sp>
      <p:pic>
        <p:nvPicPr>
          <p:cNvPr id="9" name="Project name (en) v4">
            <a:hlinkClick r:id="" action="ppaction://media"/>
            <a:extLst>
              <a:ext uri="{FF2B5EF4-FFF2-40B4-BE49-F238E27FC236}">
                <a16:creationId xmlns:a16="http://schemas.microsoft.com/office/drawing/2014/main" id="{522E8CFE-82C4-ED4F-8958-8FD1EBA3983D}"/>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9211883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5831">
        <p159:morph option="byObject"/>
      </p:transition>
    </mc:Choice>
    <mc:Fallback xmlns="">
      <p:transition spd="slow" advTm="1583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40"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6"/>
                </p:tgtEl>
              </p:cMediaNode>
            </p:video>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6"/>
                                        </p:tgtEl>
                                      </p:cBhvr>
                                    </p:cmd>
                                  </p:childTnLst>
                                </p:cTn>
                              </p:par>
                            </p:childTnLst>
                          </p:cTn>
                        </p:par>
                      </p:childTnLst>
                    </p:cTn>
                  </p:par>
                </p:childTnLst>
              </p:cTn>
              <p:nextCondLst>
                <p:cond evt="onClick" delay="0">
                  <p:tgtEl>
                    <p:spTgt spid="6"/>
                  </p:tgtEl>
                </p:cond>
              </p:nextCondLst>
            </p:seq>
            <p:audio>
              <p:cMediaNode vol="80000" showWhenStopped="0">
                <p:cTn id="1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3A8824-5E5E-D0B5-3A88-07FC71CA38D6}"/>
              </a:ext>
            </a:extLst>
          </p:cNvPr>
          <p:cNvPicPr>
            <a:picLocks noChangeAspect="1"/>
          </p:cNvPicPr>
          <p:nvPr/>
        </p:nvPicPr>
        <p:blipFill>
          <a:blip r:embed="rId4">
            <a:extLst>
              <a:ext uri="{28A0092B-C50C-407E-A947-70E740481C1C}">
                <a14:useLocalDpi xmlns:a14="http://schemas.microsoft.com/office/drawing/2010/main" val="0"/>
              </a:ext>
            </a:extLst>
          </a:blip>
          <a:srcRect l="59" r="59"/>
          <a:stretch/>
        </p:blipFill>
        <p:spPr>
          <a:xfrm>
            <a:off x="0" y="0"/>
            <a:ext cx="12350409" cy="6955277"/>
          </a:xfrm>
          <a:prstGeom prst="rect">
            <a:avLst/>
          </a:prstGeom>
        </p:spPr>
      </p:pic>
      <p:sp>
        <p:nvSpPr>
          <p:cNvPr id="15" name="Rectangle 14">
            <a:extLst>
              <a:ext uri="{FF2B5EF4-FFF2-40B4-BE49-F238E27FC236}">
                <a16:creationId xmlns:a16="http://schemas.microsoft.com/office/drawing/2014/main" id="{2283B740-AD62-454E-BA4E-390F1D63A45F}"/>
              </a:ext>
            </a:extLst>
          </p:cNvPr>
          <p:cNvSpPr/>
          <p:nvPr/>
        </p:nvSpPr>
        <p:spPr>
          <a:xfrm>
            <a:off x="479356" y="399346"/>
            <a:ext cx="11461022" cy="6156584"/>
          </a:xfrm>
          <a:prstGeom prst="rect">
            <a:avLst/>
          </a:prstGeom>
          <a:solidFill>
            <a:schemeClr val="tx1">
              <a:alpha val="6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780688A8-5A36-4B5C-B6FF-9D865F16BA14}"/>
              </a:ext>
            </a:extLst>
          </p:cNvPr>
          <p:cNvSpPr>
            <a:spLocks noGrp="1"/>
          </p:cNvSpPr>
          <p:nvPr>
            <p:ph type="title"/>
          </p:nvPr>
        </p:nvSpPr>
        <p:spPr>
          <a:xfrm>
            <a:off x="917404" y="663450"/>
            <a:ext cx="9207322" cy="1052204"/>
          </a:xfrm>
        </p:spPr>
        <p:txBody>
          <a:bodyPr>
            <a:normAutofit/>
          </a:bodyPr>
          <a:lstStyle/>
          <a:p>
            <a:pPr algn="just">
              <a:lnSpc>
                <a:spcPct val="100000"/>
              </a:lnSpc>
              <a:spcBef>
                <a:spcPts val="0"/>
              </a:spcBef>
              <a:spcAft>
                <a:spcPts val="0"/>
              </a:spcAft>
            </a:pPr>
            <a:r>
              <a:rPr lang="en-GB" sz="3200" b="1" dirty="0">
                <a:solidFill>
                  <a:schemeClr val="bg1"/>
                </a:solidFill>
                <a:latin typeface="Raleway" panose="020B0503030101060003" pitchFamily="34" charset="0"/>
                <a:ea typeface="Times New Roman" panose="02020603050405020304" pitchFamily="18" charset="0"/>
                <a:cs typeface="Arial" panose="020B0604020202020204" pitchFamily="34" charset="0"/>
              </a:rPr>
              <a:t>Transforming corporate cultures</a:t>
            </a:r>
            <a:endParaRPr lang="en-GB" sz="3200" b="1" dirty="0">
              <a:solidFill>
                <a:schemeClr val="bg1"/>
              </a:solidFill>
              <a:latin typeface="Times New Roman" panose="02020603050405020304" pitchFamily="18" charset="0"/>
              <a:ea typeface="Times New Roman" panose="02020603050405020304" pitchFamily="18" charset="0"/>
            </a:endParaRPr>
          </a:p>
        </p:txBody>
      </p:sp>
      <p:pic>
        <p:nvPicPr>
          <p:cNvPr id="10" name="Graphic 9" descr="End with solid fill">
            <a:extLst>
              <a:ext uri="{FF2B5EF4-FFF2-40B4-BE49-F238E27FC236}">
                <a16:creationId xmlns:a16="http://schemas.microsoft.com/office/drawing/2014/main" id="{DA5492D2-A614-452F-943B-04B9EF307C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39077" y="6039020"/>
            <a:ext cx="450000" cy="450000"/>
          </a:xfrm>
          <a:prstGeom prst="rect">
            <a:avLst/>
          </a:prstGeom>
        </p:spPr>
      </p:pic>
      <p:sp>
        <p:nvSpPr>
          <p:cNvPr id="4" name="Content Placeholder 2">
            <a:extLst>
              <a:ext uri="{FF2B5EF4-FFF2-40B4-BE49-F238E27FC236}">
                <a16:creationId xmlns:a16="http://schemas.microsoft.com/office/drawing/2014/main" id="{D74970B1-2966-BE22-16D6-D3334339508A}"/>
              </a:ext>
            </a:extLst>
          </p:cNvPr>
          <p:cNvSpPr txBox="1">
            <a:spLocks/>
          </p:cNvSpPr>
          <p:nvPr/>
        </p:nvSpPr>
        <p:spPr>
          <a:xfrm>
            <a:off x="917404" y="1488008"/>
            <a:ext cx="10515600" cy="4922297"/>
          </a:xfrm>
          <a:prstGeom prst="rect">
            <a:avLst/>
          </a:prstGeom>
        </p:spPr>
        <p:txBody>
          <a:bodyPr vert="horz" lIns="91440" tIns="45720" rIns="91440" bIns="45720" rtlCol="0" anchor="b">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fontAlgn="base">
              <a:lnSpc>
                <a:spcPct val="120000"/>
              </a:lnSpc>
            </a:pPr>
            <a:r>
              <a:rPr lang="en-US" b="0" dirty="0">
                <a:solidFill>
                  <a:schemeClr val="bg1"/>
                </a:solidFill>
                <a:latin typeface="Raleway" pitchFamily="2" charset="0"/>
              </a:rPr>
              <a:t>Efforts to raise awareness, train and build capacity are key to </a:t>
            </a:r>
            <a:r>
              <a:rPr lang="en-US" dirty="0">
                <a:solidFill>
                  <a:schemeClr val="accent4">
                    <a:lumMod val="40000"/>
                    <a:lumOff val="60000"/>
                  </a:schemeClr>
                </a:solidFill>
                <a:latin typeface="Raleway" pitchFamily="2" charset="0"/>
              </a:rPr>
              <a:t>implementing effective policies and processes to manage human rights risks</a:t>
            </a:r>
            <a:r>
              <a:rPr lang="en-US" b="0" dirty="0">
                <a:solidFill>
                  <a:schemeClr val="bg1"/>
                </a:solidFill>
                <a:latin typeface="Raleway" pitchFamily="2" charset="0"/>
              </a:rPr>
              <a:t>. Importantly, these efforts are also critical to achieving the deeper transformation in corporate cultures needed to </a:t>
            </a:r>
            <a:r>
              <a:rPr lang="en-US" dirty="0">
                <a:solidFill>
                  <a:schemeClr val="accent4">
                    <a:lumMod val="40000"/>
                    <a:lumOff val="60000"/>
                  </a:schemeClr>
                </a:solidFill>
                <a:latin typeface="Raleway" pitchFamily="2" charset="0"/>
              </a:rPr>
              <a:t>include</a:t>
            </a:r>
            <a:r>
              <a:rPr lang="en-US" dirty="0">
                <a:solidFill>
                  <a:schemeClr val="bg1"/>
                </a:solidFill>
                <a:latin typeface="Raleway" pitchFamily="2" charset="0"/>
              </a:rPr>
              <a:t> </a:t>
            </a:r>
            <a:r>
              <a:rPr lang="en-US" b="0" dirty="0">
                <a:solidFill>
                  <a:schemeClr val="bg1"/>
                </a:solidFill>
                <a:latin typeface="Raleway" pitchFamily="2" charset="0"/>
              </a:rPr>
              <a:t>respect for human rights in how business is conducted.  </a:t>
            </a:r>
          </a:p>
          <a:p>
            <a:pPr fontAlgn="base">
              <a:lnSpc>
                <a:spcPct val="120000"/>
              </a:lnSpc>
            </a:pPr>
            <a:endParaRPr lang="en-US" b="0" dirty="0">
              <a:solidFill>
                <a:schemeClr val="bg1"/>
              </a:solidFill>
              <a:latin typeface="Raleway" pitchFamily="2" charset="0"/>
            </a:endParaRPr>
          </a:p>
          <a:p>
            <a:pPr fontAlgn="base">
              <a:lnSpc>
                <a:spcPct val="120000"/>
              </a:lnSpc>
            </a:pPr>
            <a:r>
              <a:rPr lang="en-US" dirty="0">
                <a:solidFill>
                  <a:schemeClr val="bg1"/>
                </a:solidFill>
                <a:latin typeface="Raleway" pitchFamily="2" charset="0"/>
              </a:rPr>
              <a:t>PLACES TO START INCLUDE</a:t>
            </a:r>
            <a:r>
              <a:rPr lang="en-US" b="0" dirty="0">
                <a:solidFill>
                  <a:schemeClr val="bg1"/>
                </a:solidFill>
                <a:latin typeface="Raleway" pitchFamily="2" charset="0"/>
              </a:rPr>
              <a:t>:</a:t>
            </a:r>
          </a:p>
          <a:p>
            <a:pPr marL="457200" indent="-457200" fontAlgn="base">
              <a:lnSpc>
                <a:spcPct val="120000"/>
              </a:lnSpc>
              <a:buFont typeface="+mj-lt"/>
              <a:buAutoNum type="arabicPeriod"/>
            </a:pPr>
            <a:r>
              <a:rPr lang="en-US" dirty="0">
                <a:solidFill>
                  <a:schemeClr val="accent4">
                    <a:lumMod val="40000"/>
                    <a:lumOff val="60000"/>
                  </a:schemeClr>
                </a:solidFill>
                <a:latin typeface="Raleway" pitchFamily="2" charset="0"/>
              </a:rPr>
              <a:t>Improving tracking, monitoring and evaluation</a:t>
            </a:r>
            <a:br>
              <a:rPr lang="en-US" dirty="0">
                <a:solidFill>
                  <a:schemeClr val="bg1"/>
                </a:solidFill>
                <a:latin typeface="Raleway" pitchFamily="2" charset="0"/>
              </a:rPr>
            </a:br>
            <a:r>
              <a:rPr lang="en-US" b="0" dirty="0">
                <a:solidFill>
                  <a:schemeClr val="bg1"/>
                </a:solidFill>
                <a:latin typeface="Raleway" pitchFamily="2" charset="0"/>
              </a:rPr>
              <a:t>A key challenge for business practitioners is knowing how effective training initiatives are. Are employees following their training? Have they really understood and </a:t>
            </a:r>
            <a:r>
              <a:rPr lang="en-US" b="0" dirty="0" err="1">
                <a:solidFill>
                  <a:schemeClr val="bg1"/>
                </a:solidFill>
                <a:latin typeface="Raleway" pitchFamily="2" charset="0"/>
              </a:rPr>
              <a:t>internalised</a:t>
            </a:r>
            <a:r>
              <a:rPr lang="en-US" b="0" dirty="0">
                <a:solidFill>
                  <a:schemeClr val="bg1"/>
                </a:solidFill>
                <a:latin typeface="Raleway" pitchFamily="2" charset="0"/>
              </a:rPr>
              <a:t> key concepts and guidance? Do they feel empowered to use their knowledge in practice? Do they get the importance of doing so? Advancing practice in this area seems key to building on what works and improving what doesn’t.</a:t>
            </a:r>
          </a:p>
          <a:p>
            <a:endParaRPr lang="en-US" dirty="0"/>
          </a:p>
        </p:txBody>
      </p:sp>
      <p:pic>
        <p:nvPicPr>
          <p:cNvPr id="8" name="Project name (en) v28">
            <a:hlinkClick r:id="" action="ppaction://media"/>
            <a:extLst>
              <a:ext uri="{FF2B5EF4-FFF2-40B4-BE49-F238E27FC236}">
                <a16:creationId xmlns:a16="http://schemas.microsoft.com/office/drawing/2014/main" id="{340B22E3-FBAF-6A38-3011-820D17CE244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003925" y="3336925"/>
            <a:ext cx="487363" cy="487363"/>
          </a:xfrm>
          <a:prstGeom prst="rect">
            <a:avLst/>
          </a:prstGeom>
        </p:spPr>
      </p:pic>
    </p:spTree>
    <p:extLst>
      <p:ext uri="{BB962C8B-B14F-4D97-AF65-F5344CB8AC3E}">
        <p14:creationId xmlns:p14="http://schemas.microsoft.com/office/powerpoint/2010/main" val="2084115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65125">
        <p159:morph option="byObject"/>
      </p:transition>
    </mc:Choice>
    <mc:Fallback xmlns="">
      <p:transition spd="slow" advTm="6512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61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6678</TotalTime>
  <Words>1354</Words>
  <Application>Microsoft Office PowerPoint</Application>
  <PresentationFormat>Widescreen</PresentationFormat>
  <Paragraphs>87</Paragraphs>
  <Slides>12</Slides>
  <Notes>3</Notes>
  <HiddenSlides>0</HiddenSlides>
  <MMClips>18</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Calibri Light</vt:lpstr>
      <vt:lpstr>Gill Sans MT</vt:lpstr>
      <vt:lpstr>Raleway</vt:lpstr>
      <vt:lpstr>Times New Roman</vt:lpstr>
      <vt:lpstr>Walbaum Display</vt:lpstr>
      <vt:lpstr>Office Theme</vt:lpstr>
      <vt:lpstr>3DFloatVTI</vt:lpstr>
      <vt:lpstr>BUSINESS &amp; HUMAN RIGHTS 101 – LEARNING RESOURCE CEE&amp;CA Summer Academy on Business and Human Rights 2024</vt:lpstr>
      <vt:lpstr>Module 3.1</vt:lpstr>
      <vt:lpstr>Driving change</vt:lpstr>
      <vt:lpstr>Raising Awareness, Training and Capacity Building</vt:lpstr>
      <vt:lpstr>What does training and capacity building look like in practice?</vt:lpstr>
      <vt:lpstr>What does training and capacity building look like in practice?</vt:lpstr>
      <vt:lpstr>What do the UN Guiding Principles say about training?</vt:lpstr>
      <vt:lpstr>What do the UN Guiding Principles say about training?</vt:lpstr>
      <vt:lpstr>Transforming corporate cultures</vt:lpstr>
      <vt:lpstr>Transforming corporate cultures</vt:lpstr>
      <vt:lpstr>Insights from business practice</vt:lpstr>
      <vt:lpstr>BUSINESS &amp; HUMAN RIGHTS 101 – LEARNING RESOURCE CEE&amp;CA Summer Academy on Business and Human Rights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Driving change, raising awareness, training, and capacity building</dc:title>
  <dc:creator>Sophia Areias</dc:creator>
  <cp:lastModifiedBy>Jo Reyes</cp:lastModifiedBy>
  <cp:revision>36</cp:revision>
  <dcterms:created xsi:type="dcterms:W3CDTF">2022-07-19T13:30:40Z</dcterms:created>
  <dcterms:modified xsi:type="dcterms:W3CDTF">2024-08-01T11:20:49Z</dcterms:modified>
</cp:coreProperties>
</file>