
<file path=[Content_Types].xml><?xml version="1.0" encoding="utf-8"?>
<Types xmlns="http://schemas.openxmlformats.org/package/2006/content-types">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2"/>
  </p:notesMasterIdLst>
  <p:sldIdLst>
    <p:sldId id="257" r:id="rId3"/>
    <p:sldId id="388" r:id="rId4"/>
    <p:sldId id="402" r:id="rId5"/>
    <p:sldId id="403" r:id="rId6"/>
    <p:sldId id="410" r:id="rId7"/>
    <p:sldId id="408" r:id="rId8"/>
    <p:sldId id="406" r:id="rId9"/>
    <p:sldId id="407" r:id="rId10"/>
    <p:sldId id="41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73FD14-3E5A-DF49-8F58-387FED59F6D4}" name="Lauryane Leneveu" initials="LL" userId="S::lauryane.leneveu@gbihr.org::2b28efba-a14f-4d11-843a-886a710d17d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E7D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77" autoAdjust="0"/>
    <p:restoredTop sz="94660"/>
  </p:normalViewPr>
  <p:slideViewPr>
    <p:cSldViewPr snapToGrid="0">
      <p:cViewPr varScale="1">
        <p:scale>
          <a:sx n="79" d="100"/>
          <a:sy n="79"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14A833-FFD4-4608-9202-4F51FFBF2528}" type="datetimeFigureOut">
              <a:rPr lang="en-GB" smtClean="0"/>
              <a:t>01/08/2024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586E8-C5CC-46FB-81BD-0329C21DC297}" type="slidenum">
              <a:rPr lang="en-GB" smtClean="0"/>
              <a:t>‹#›</a:t>
            </a:fld>
            <a:endParaRPr lang="en-GB"/>
          </a:p>
        </p:txBody>
      </p:sp>
    </p:spTree>
    <p:extLst>
      <p:ext uri="{BB962C8B-B14F-4D97-AF65-F5344CB8AC3E}">
        <p14:creationId xmlns:p14="http://schemas.microsoft.com/office/powerpoint/2010/main" val="2419736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55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3935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F6E63-E2C7-DACC-A094-AE4AA0D3E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891D2E-0CF1-6F88-EC09-BE0CDF56BC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7A4C34-9D95-68BF-995F-B44B025C0515}"/>
              </a:ext>
            </a:extLst>
          </p:cNvPr>
          <p:cNvSpPr>
            <a:spLocks noGrp="1"/>
          </p:cNvSpPr>
          <p:nvPr>
            <p:ph type="dt" sz="half" idx="10"/>
          </p:nvPr>
        </p:nvSpPr>
        <p:spPr/>
        <p:txBody>
          <a:bodyPr/>
          <a:lstStyle/>
          <a:p>
            <a:fld id="{6FCAC1C9-0B46-44DB-9A1A-52DA38578474}" type="datetimeFigureOut">
              <a:rPr lang="en-GB" smtClean="0"/>
              <a:t>01/08/2024</a:t>
            </a:fld>
            <a:endParaRPr lang="en-GB"/>
          </a:p>
        </p:txBody>
      </p:sp>
      <p:sp>
        <p:nvSpPr>
          <p:cNvPr id="5" name="Footer Placeholder 4">
            <a:extLst>
              <a:ext uri="{FF2B5EF4-FFF2-40B4-BE49-F238E27FC236}">
                <a16:creationId xmlns:a16="http://schemas.microsoft.com/office/drawing/2014/main" id="{53390F64-09BC-D4D7-CDC6-57C689C9FC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E0B72D-488C-D10C-336E-4D02DB69C945}"/>
              </a:ext>
            </a:extLst>
          </p:cNvPr>
          <p:cNvSpPr>
            <a:spLocks noGrp="1"/>
          </p:cNvSpPr>
          <p:nvPr>
            <p:ph type="sldNum" sz="quarter" idx="12"/>
          </p:nvPr>
        </p:nvSpPr>
        <p:spPr/>
        <p:txBody>
          <a:bodyPr/>
          <a:lstStyle/>
          <a:p>
            <a:fld id="{FB822A87-65C3-4CCF-B5D3-6D488AB1F7BB}" type="slidenum">
              <a:rPr lang="en-GB" smtClean="0"/>
              <a:t>‹#›</a:t>
            </a:fld>
            <a:endParaRPr lang="en-GB"/>
          </a:p>
        </p:txBody>
      </p:sp>
    </p:spTree>
    <p:extLst>
      <p:ext uri="{BB962C8B-B14F-4D97-AF65-F5344CB8AC3E}">
        <p14:creationId xmlns:p14="http://schemas.microsoft.com/office/powerpoint/2010/main" val="365586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2AAC4-F421-8F76-C539-8827E955F6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9D8B1D-3899-475A-8D0E-3E740745B8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95CFDB-B0A2-A963-95E0-5C5355369CEB}"/>
              </a:ext>
            </a:extLst>
          </p:cNvPr>
          <p:cNvSpPr>
            <a:spLocks noGrp="1"/>
          </p:cNvSpPr>
          <p:nvPr>
            <p:ph type="dt" sz="half" idx="10"/>
          </p:nvPr>
        </p:nvSpPr>
        <p:spPr/>
        <p:txBody>
          <a:bodyPr/>
          <a:lstStyle/>
          <a:p>
            <a:fld id="{6FCAC1C9-0B46-44DB-9A1A-52DA38578474}" type="datetimeFigureOut">
              <a:rPr lang="en-GB" smtClean="0"/>
              <a:t>01/08/2024</a:t>
            </a:fld>
            <a:endParaRPr lang="en-GB"/>
          </a:p>
        </p:txBody>
      </p:sp>
      <p:sp>
        <p:nvSpPr>
          <p:cNvPr id="5" name="Footer Placeholder 4">
            <a:extLst>
              <a:ext uri="{FF2B5EF4-FFF2-40B4-BE49-F238E27FC236}">
                <a16:creationId xmlns:a16="http://schemas.microsoft.com/office/drawing/2014/main" id="{BB66F053-D23C-5359-361C-140FE3E971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785B5D-C288-6EC9-448F-A2AAD9535891}"/>
              </a:ext>
            </a:extLst>
          </p:cNvPr>
          <p:cNvSpPr>
            <a:spLocks noGrp="1"/>
          </p:cNvSpPr>
          <p:nvPr>
            <p:ph type="sldNum" sz="quarter" idx="12"/>
          </p:nvPr>
        </p:nvSpPr>
        <p:spPr/>
        <p:txBody>
          <a:bodyPr/>
          <a:lstStyle/>
          <a:p>
            <a:fld id="{FB822A87-65C3-4CCF-B5D3-6D488AB1F7BB}" type="slidenum">
              <a:rPr lang="en-GB" smtClean="0"/>
              <a:t>‹#›</a:t>
            </a:fld>
            <a:endParaRPr lang="en-GB"/>
          </a:p>
        </p:txBody>
      </p:sp>
    </p:spTree>
    <p:extLst>
      <p:ext uri="{BB962C8B-B14F-4D97-AF65-F5344CB8AC3E}">
        <p14:creationId xmlns:p14="http://schemas.microsoft.com/office/powerpoint/2010/main" val="103145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9E2B9-0588-766D-27DE-835F77562B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20A28C-E9D3-A71A-E2C1-48EBC8690E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AA5D55-9A1A-34BF-CE3A-333EDB3B8DC3}"/>
              </a:ext>
            </a:extLst>
          </p:cNvPr>
          <p:cNvSpPr>
            <a:spLocks noGrp="1"/>
          </p:cNvSpPr>
          <p:nvPr>
            <p:ph type="dt" sz="half" idx="10"/>
          </p:nvPr>
        </p:nvSpPr>
        <p:spPr/>
        <p:txBody>
          <a:bodyPr/>
          <a:lstStyle/>
          <a:p>
            <a:fld id="{6FCAC1C9-0B46-44DB-9A1A-52DA38578474}" type="datetimeFigureOut">
              <a:rPr lang="en-GB" smtClean="0"/>
              <a:t>01/08/2024</a:t>
            </a:fld>
            <a:endParaRPr lang="en-GB"/>
          </a:p>
        </p:txBody>
      </p:sp>
      <p:sp>
        <p:nvSpPr>
          <p:cNvPr id="5" name="Footer Placeholder 4">
            <a:extLst>
              <a:ext uri="{FF2B5EF4-FFF2-40B4-BE49-F238E27FC236}">
                <a16:creationId xmlns:a16="http://schemas.microsoft.com/office/drawing/2014/main" id="{603B3D16-D474-01B3-6E02-11FFEC2052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5C7CA9-E10F-3354-5875-F70F1D34575C}"/>
              </a:ext>
            </a:extLst>
          </p:cNvPr>
          <p:cNvSpPr>
            <a:spLocks noGrp="1"/>
          </p:cNvSpPr>
          <p:nvPr>
            <p:ph type="sldNum" sz="quarter" idx="12"/>
          </p:nvPr>
        </p:nvSpPr>
        <p:spPr/>
        <p:txBody>
          <a:bodyPr/>
          <a:lstStyle/>
          <a:p>
            <a:fld id="{FB822A87-65C3-4CCF-B5D3-6D488AB1F7BB}" type="slidenum">
              <a:rPr lang="en-GB" smtClean="0"/>
              <a:t>‹#›</a:t>
            </a:fld>
            <a:endParaRPr lang="en-GB"/>
          </a:p>
        </p:txBody>
      </p:sp>
    </p:spTree>
    <p:extLst>
      <p:ext uri="{BB962C8B-B14F-4D97-AF65-F5344CB8AC3E}">
        <p14:creationId xmlns:p14="http://schemas.microsoft.com/office/powerpoint/2010/main" val="495505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9280840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1092601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072737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1303969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290269277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166798096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36383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93614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53C2-0EBB-AC9B-44A5-64B3B9F7E5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34A1FE-FC78-F77E-A63A-F10FB085F9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561853-2997-313B-A28C-32AE9A210259}"/>
              </a:ext>
            </a:extLst>
          </p:cNvPr>
          <p:cNvSpPr>
            <a:spLocks noGrp="1"/>
          </p:cNvSpPr>
          <p:nvPr>
            <p:ph type="dt" sz="half" idx="10"/>
          </p:nvPr>
        </p:nvSpPr>
        <p:spPr/>
        <p:txBody>
          <a:bodyPr/>
          <a:lstStyle/>
          <a:p>
            <a:fld id="{6FCAC1C9-0B46-44DB-9A1A-52DA38578474}" type="datetimeFigureOut">
              <a:rPr lang="en-GB" smtClean="0"/>
              <a:t>01/08/2024</a:t>
            </a:fld>
            <a:endParaRPr lang="en-GB"/>
          </a:p>
        </p:txBody>
      </p:sp>
      <p:sp>
        <p:nvSpPr>
          <p:cNvPr id="5" name="Footer Placeholder 4">
            <a:extLst>
              <a:ext uri="{FF2B5EF4-FFF2-40B4-BE49-F238E27FC236}">
                <a16:creationId xmlns:a16="http://schemas.microsoft.com/office/drawing/2014/main" id="{6F68CE03-353C-582D-6F1A-5FECFCE765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3FDF3E-9DB0-6931-579A-AC5FBF9FB89B}"/>
              </a:ext>
            </a:extLst>
          </p:cNvPr>
          <p:cNvSpPr>
            <a:spLocks noGrp="1"/>
          </p:cNvSpPr>
          <p:nvPr>
            <p:ph type="sldNum" sz="quarter" idx="12"/>
          </p:nvPr>
        </p:nvSpPr>
        <p:spPr/>
        <p:txBody>
          <a:bodyPr/>
          <a:lstStyle/>
          <a:p>
            <a:fld id="{FB822A87-65C3-4CCF-B5D3-6D488AB1F7BB}" type="slidenum">
              <a:rPr lang="en-GB" smtClean="0"/>
              <a:t>‹#›</a:t>
            </a:fld>
            <a:endParaRPr lang="en-GB"/>
          </a:p>
        </p:txBody>
      </p:sp>
    </p:spTree>
    <p:extLst>
      <p:ext uri="{BB962C8B-B14F-4D97-AF65-F5344CB8AC3E}">
        <p14:creationId xmlns:p14="http://schemas.microsoft.com/office/powerpoint/2010/main" val="3611865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414060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931251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383248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0188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58566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222885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973996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5089925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422287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278A-F90C-2A06-690C-5C4EB79520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E83CED-BBA1-3408-B7BF-7E34B2DA2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3586D9-EF77-DEEE-60CF-FFE9AE57FD79}"/>
              </a:ext>
            </a:extLst>
          </p:cNvPr>
          <p:cNvSpPr>
            <a:spLocks noGrp="1"/>
          </p:cNvSpPr>
          <p:nvPr>
            <p:ph type="dt" sz="half" idx="10"/>
          </p:nvPr>
        </p:nvSpPr>
        <p:spPr/>
        <p:txBody>
          <a:bodyPr/>
          <a:lstStyle/>
          <a:p>
            <a:fld id="{6FCAC1C9-0B46-44DB-9A1A-52DA38578474}" type="datetimeFigureOut">
              <a:rPr lang="en-GB" smtClean="0"/>
              <a:t>01/08/2024</a:t>
            </a:fld>
            <a:endParaRPr lang="en-GB"/>
          </a:p>
        </p:txBody>
      </p:sp>
      <p:sp>
        <p:nvSpPr>
          <p:cNvPr id="5" name="Footer Placeholder 4">
            <a:extLst>
              <a:ext uri="{FF2B5EF4-FFF2-40B4-BE49-F238E27FC236}">
                <a16:creationId xmlns:a16="http://schemas.microsoft.com/office/drawing/2014/main" id="{20501C5C-04E7-E96B-0768-A122374D4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293AA7-C842-DE51-AE1A-FC005F072500}"/>
              </a:ext>
            </a:extLst>
          </p:cNvPr>
          <p:cNvSpPr>
            <a:spLocks noGrp="1"/>
          </p:cNvSpPr>
          <p:nvPr>
            <p:ph type="sldNum" sz="quarter" idx="12"/>
          </p:nvPr>
        </p:nvSpPr>
        <p:spPr/>
        <p:txBody>
          <a:bodyPr/>
          <a:lstStyle/>
          <a:p>
            <a:fld id="{FB822A87-65C3-4CCF-B5D3-6D488AB1F7BB}" type="slidenum">
              <a:rPr lang="en-GB" smtClean="0"/>
              <a:t>‹#›</a:t>
            </a:fld>
            <a:endParaRPr lang="en-GB"/>
          </a:p>
        </p:txBody>
      </p:sp>
    </p:spTree>
    <p:extLst>
      <p:ext uri="{BB962C8B-B14F-4D97-AF65-F5344CB8AC3E}">
        <p14:creationId xmlns:p14="http://schemas.microsoft.com/office/powerpoint/2010/main" val="1733627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C22A-0D7A-3FD7-0993-8C1CA50CBF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48F44D-01AE-89B0-7EA8-4545EF2418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16F2FC-1980-7D7F-D75F-39A7FB70CC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D11D18-FA64-37C2-F551-4349A261C9D9}"/>
              </a:ext>
            </a:extLst>
          </p:cNvPr>
          <p:cNvSpPr>
            <a:spLocks noGrp="1"/>
          </p:cNvSpPr>
          <p:nvPr>
            <p:ph type="dt" sz="half" idx="10"/>
          </p:nvPr>
        </p:nvSpPr>
        <p:spPr/>
        <p:txBody>
          <a:bodyPr/>
          <a:lstStyle/>
          <a:p>
            <a:fld id="{6FCAC1C9-0B46-44DB-9A1A-52DA38578474}" type="datetimeFigureOut">
              <a:rPr lang="en-GB" smtClean="0"/>
              <a:t>01/08/2024</a:t>
            </a:fld>
            <a:endParaRPr lang="en-GB"/>
          </a:p>
        </p:txBody>
      </p:sp>
      <p:sp>
        <p:nvSpPr>
          <p:cNvPr id="6" name="Footer Placeholder 5">
            <a:extLst>
              <a:ext uri="{FF2B5EF4-FFF2-40B4-BE49-F238E27FC236}">
                <a16:creationId xmlns:a16="http://schemas.microsoft.com/office/drawing/2014/main" id="{D4427671-3A6A-E173-78A5-7FF80A397E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EE9A7A-C66C-E209-5456-195893372958}"/>
              </a:ext>
            </a:extLst>
          </p:cNvPr>
          <p:cNvSpPr>
            <a:spLocks noGrp="1"/>
          </p:cNvSpPr>
          <p:nvPr>
            <p:ph type="sldNum" sz="quarter" idx="12"/>
          </p:nvPr>
        </p:nvSpPr>
        <p:spPr/>
        <p:txBody>
          <a:bodyPr/>
          <a:lstStyle/>
          <a:p>
            <a:fld id="{FB822A87-65C3-4CCF-B5D3-6D488AB1F7BB}" type="slidenum">
              <a:rPr lang="en-GB" smtClean="0"/>
              <a:t>‹#›</a:t>
            </a:fld>
            <a:endParaRPr lang="en-GB"/>
          </a:p>
        </p:txBody>
      </p:sp>
    </p:spTree>
    <p:extLst>
      <p:ext uri="{BB962C8B-B14F-4D97-AF65-F5344CB8AC3E}">
        <p14:creationId xmlns:p14="http://schemas.microsoft.com/office/powerpoint/2010/main" val="2245194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FA19-31D9-EC49-86C6-3E2276C455B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75B8DA-73F2-C70A-074F-3E17352E5D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429A28-2B86-B089-A990-3A6DACCFC0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7587E7-C6D5-0794-8921-15BF15A726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A2F099-109C-74C5-C732-469F338EC5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70FAE1-1C5B-FDB6-88E3-5CF6F856F998}"/>
              </a:ext>
            </a:extLst>
          </p:cNvPr>
          <p:cNvSpPr>
            <a:spLocks noGrp="1"/>
          </p:cNvSpPr>
          <p:nvPr>
            <p:ph type="dt" sz="half" idx="10"/>
          </p:nvPr>
        </p:nvSpPr>
        <p:spPr/>
        <p:txBody>
          <a:bodyPr/>
          <a:lstStyle/>
          <a:p>
            <a:fld id="{6FCAC1C9-0B46-44DB-9A1A-52DA38578474}" type="datetimeFigureOut">
              <a:rPr lang="en-GB" smtClean="0"/>
              <a:t>01/08/2024</a:t>
            </a:fld>
            <a:endParaRPr lang="en-GB"/>
          </a:p>
        </p:txBody>
      </p:sp>
      <p:sp>
        <p:nvSpPr>
          <p:cNvPr id="8" name="Footer Placeholder 7">
            <a:extLst>
              <a:ext uri="{FF2B5EF4-FFF2-40B4-BE49-F238E27FC236}">
                <a16:creationId xmlns:a16="http://schemas.microsoft.com/office/drawing/2014/main" id="{5BDEFE7E-98DE-18FD-50EC-0622FFE71F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DE326C-64DA-334D-05BD-6ADC0482273C}"/>
              </a:ext>
            </a:extLst>
          </p:cNvPr>
          <p:cNvSpPr>
            <a:spLocks noGrp="1"/>
          </p:cNvSpPr>
          <p:nvPr>
            <p:ph type="sldNum" sz="quarter" idx="12"/>
          </p:nvPr>
        </p:nvSpPr>
        <p:spPr/>
        <p:txBody>
          <a:bodyPr/>
          <a:lstStyle/>
          <a:p>
            <a:fld id="{FB822A87-65C3-4CCF-B5D3-6D488AB1F7BB}" type="slidenum">
              <a:rPr lang="en-GB" smtClean="0"/>
              <a:t>‹#›</a:t>
            </a:fld>
            <a:endParaRPr lang="en-GB"/>
          </a:p>
        </p:txBody>
      </p:sp>
    </p:spTree>
    <p:extLst>
      <p:ext uri="{BB962C8B-B14F-4D97-AF65-F5344CB8AC3E}">
        <p14:creationId xmlns:p14="http://schemas.microsoft.com/office/powerpoint/2010/main" val="413325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A07C-8771-BB6C-39BC-B453AFBED0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DE263D-0B32-47F8-3ED8-CBACA73F3C51}"/>
              </a:ext>
            </a:extLst>
          </p:cNvPr>
          <p:cNvSpPr>
            <a:spLocks noGrp="1"/>
          </p:cNvSpPr>
          <p:nvPr>
            <p:ph type="dt" sz="half" idx="10"/>
          </p:nvPr>
        </p:nvSpPr>
        <p:spPr/>
        <p:txBody>
          <a:bodyPr/>
          <a:lstStyle/>
          <a:p>
            <a:fld id="{6FCAC1C9-0B46-44DB-9A1A-52DA38578474}" type="datetimeFigureOut">
              <a:rPr lang="en-GB" smtClean="0"/>
              <a:t>01/08/2024</a:t>
            </a:fld>
            <a:endParaRPr lang="en-GB"/>
          </a:p>
        </p:txBody>
      </p:sp>
      <p:sp>
        <p:nvSpPr>
          <p:cNvPr id="4" name="Footer Placeholder 3">
            <a:extLst>
              <a:ext uri="{FF2B5EF4-FFF2-40B4-BE49-F238E27FC236}">
                <a16:creationId xmlns:a16="http://schemas.microsoft.com/office/drawing/2014/main" id="{96F6C697-404E-F745-3397-F1BE4DEB9D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6AECA7D-B840-FCC5-E044-C3AD403B4850}"/>
              </a:ext>
            </a:extLst>
          </p:cNvPr>
          <p:cNvSpPr>
            <a:spLocks noGrp="1"/>
          </p:cNvSpPr>
          <p:nvPr>
            <p:ph type="sldNum" sz="quarter" idx="12"/>
          </p:nvPr>
        </p:nvSpPr>
        <p:spPr/>
        <p:txBody>
          <a:bodyPr/>
          <a:lstStyle/>
          <a:p>
            <a:fld id="{FB822A87-65C3-4CCF-B5D3-6D488AB1F7BB}" type="slidenum">
              <a:rPr lang="en-GB" smtClean="0"/>
              <a:t>‹#›</a:t>
            </a:fld>
            <a:endParaRPr lang="en-GB"/>
          </a:p>
        </p:txBody>
      </p:sp>
    </p:spTree>
    <p:extLst>
      <p:ext uri="{BB962C8B-B14F-4D97-AF65-F5344CB8AC3E}">
        <p14:creationId xmlns:p14="http://schemas.microsoft.com/office/powerpoint/2010/main" val="101730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98813D-4359-4A93-CDDB-B26DB4D75BD8}"/>
              </a:ext>
            </a:extLst>
          </p:cNvPr>
          <p:cNvSpPr>
            <a:spLocks noGrp="1"/>
          </p:cNvSpPr>
          <p:nvPr>
            <p:ph type="dt" sz="half" idx="10"/>
          </p:nvPr>
        </p:nvSpPr>
        <p:spPr/>
        <p:txBody>
          <a:bodyPr/>
          <a:lstStyle/>
          <a:p>
            <a:fld id="{6FCAC1C9-0B46-44DB-9A1A-52DA38578474}" type="datetimeFigureOut">
              <a:rPr lang="en-GB" smtClean="0"/>
              <a:t>01/08/2024</a:t>
            </a:fld>
            <a:endParaRPr lang="en-GB"/>
          </a:p>
        </p:txBody>
      </p:sp>
      <p:sp>
        <p:nvSpPr>
          <p:cNvPr id="3" name="Footer Placeholder 2">
            <a:extLst>
              <a:ext uri="{FF2B5EF4-FFF2-40B4-BE49-F238E27FC236}">
                <a16:creationId xmlns:a16="http://schemas.microsoft.com/office/drawing/2014/main" id="{D9496DC8-23B5-D1A6-6942-E7086B2D80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F6F0229-5EFB-5F8D-CB54-66841E0A76F1}"/>
              </a:ext>
            </a:extLst>
          </p:cNvPr>
          <p:cNvSpPr>
            <a:spLocks noGrp="1"/>
          </p:cNvSpPr>
          <p:nvPr>
            <p:ph type="sldNum" sz="quarter" idx="12"/>
          </p:nvPr>
        </p:nvSpPr>
        <p:spPr/>
        <p:txBody>
          <a:bodyPr/>
          <a:lstStyle/>
          <a:p>
            <a:fld id="{FB822A87-65C3-4CCF-B5D3-6D488AB1F7BB}" type="slidenum">
              <a:rPr lang="en-GB" smtClean="0"/>
              <a:t>‹#›</a:t>
            </a:fld>
            <a:endParaRPr lang="en-GB"/>
          </a:p>
        </p:txBody>
      </p:sp>
    </p:spTree>
    <p:extLst>
      <p:ext uri="{BB962C8B-B14F-4D97-AF65-F5344CB8AC3E}">
        <p14:creationId xmlns:p14="http://schemas.microsoft.com/office/powerpoint/2010/main" val="297631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F827-CEE3-3AB8-C953-7D6B4BF6B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37B621-D1E7-AED2-EC31-59AA4BF086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274E83-93E1-6F46-30A8-FECBE9485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3A1B9-919D-4E67-6721-F25D81B6F6BC}"/>
              </a:ext>
            </a:extLst>
          </p:cNvPr>
          <p:cNvSpPr>
            <a:spLocks noGrp="1"/>
          </p:cNvSpPr>
          <p:nvPr>
            <p:ph type="dt" sz="half" idx="10"/>
          </p:nvPr>
        </p:nvSpPr>
        <p:spPr/>
        <p:txBody>
          <a:bodyPr/>
          <a:lstStyle/>
          <a:p>
            <a:fld id="{6FCAC1C9-0B46-44DB-9A1A-52DA38578474}" type="datetimeFigureOut">
              <a:rPr lang="en-GB" smtClean="0"/>
              <a:t>01/08/2024</a:t>
            </a:fld>
            <a:endParaRPr lang="en-GB"/>
          </a:p>
        </p:txBody>
      </p:sp>
      <p:sp>
        <p:nvSpPr>
          <p:cNvPr id="6" name="Footer Placeholder 5">
            <a:extLst>
              <a:ext uri="{FF2B5EF4-FFF2-40B4-BE49-F238E27FC236}">
                <a16:creationId xmlns:a16="http://schemas.microsoft.com/office/drawing/2014/main" id="{6AEAFB1F-2E04-2148-801F-A48B0A2E36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E4B8BC-47BB-DE33-B1B3-8851AEA01777}"/>
              </a:ext>
            </a:extLst>
          </p:cNvPr>
          <p:cNvSpPr>
            <a:spLocks noGrp="1"/>
          </p:cNvSpPr>
          <p:nvPr>
            <p:ph type="sldNum" sz="quarter" idx="12"/>
          </p:nvPr>
        </p:nvSpPr>
        <p:spPr/>
        <p:txBody>
          <a:bodyPr/>
          <a:lstStyle/>
          <a:p>
            <a:fld id="{FB822A87-65C3-4CCF-B5D3-6D488AB1F7BB}" type="slidenum">
              <a:rPr lang="en-GB" smtClean="0"/>
              <a:t>‹#›</a:t>
            </a:fld>
            <a:endParaRPr lang="en-GB"/>
          </a:p>
        </p:txBody>
      </p:sp>
    </p:spTree>
    <p:extLst>
      <p:ext uri="{BB962C8B-B14F-4D97-AF65-F5344CB8AC3E}">
        <p14:creationId xmlns:p14="http://schemas.microsoft.com/office/powerpoint/2010/main" val="284199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5212-0E91-C5E5-3FA1-152A6992D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64AD4D-8C55-128D-1E26-ACCA7E0A7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AE7A81-47D6-B0A2-22DD-8735B27D6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CD275-A039-04A1-60C9-E159DB402E57}"/>
              </a:ext>
            </a:extLst>
          </p:cNvPr>
          <p:cNvSpPr>
            <a:spLocks noGrp="1"/>
          </p:cNvSpPr>
          <p:nvPr>
            <p:ph type="dt" sz="half" idx="10"/>
          </p:nvPr>
        </p:nvSpPr>
        <p:spPr/>
        <p:txBody>
          <a:bodyPr/>
          <a:lstStyle/>
          <a:p>
            <a:fld id="{6FCAC1C9-0B46-44DB-9A1A-52DA38578474}" type="datetimeFigureOut">
              <a:rPr lang="en-GB" smtClean="0"/>
              <a:t>01/08/2024</a:t>
            </a:fld>
            <a:endParaRPr lang="en-GB"/>
          </a:p>
        </p:txBody>
      </p:sp>
      <p:sp>
        <p:nvSpPr>
          <p:cNvPr id="6" name="Footer Placeholder 5">
            <a:extLst>
              <a:ext uri="{FF2B5EF4-FFF2-40B4-BE49-F238E27FC236}">
                <a16:creationId xmlns:a16="http://schemas.microsoft.com/office/drawing/2014/main" id="{10FE6C03-CBBD-F5EB-7405-FFF57236B9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4A2EA5-8E0A-0AE9-E389-E80EBC85B7D1}"/>
              </a:ext>
            </a:extLst>
          </p:cNvPr>
          <p:cNvSpPr>
            <a:spLocks noGrp="1"/>
          </p:cNvSpPr>
          <p:nvPr>
            <p:ph type="sldNum" sz="quarter" idx="12"/>
          </p:nvPr>
        </p:nvSpPr>
        <p:spPr/>
        <p:txBody>
          <a:bodyPr/>
          <a:lstStyle/>
          <a:p>
            <a:fld id="{FB822A87-65C3-4CCF-B5D3-6D488AB1F7BB}" type="slidenum">
              <a:rPr lang="en-GB" smtClean="0"/>
              <a:t>‹#›</a:t>
            </a:fld>
            <a:endParaRPr lang="en-GB"/>
          </a:p>
        </p:txBody>
      </p:sp>
    </p:spTree>
    <p:extLst>
      <p:ext uri="{BB962C8B-B14F-4D97-AF65-F5344CB8AC3E}">
        <p14:creationId xmlns:p14="http://schemas.microsoft.com/office/powerpoint/2010/main" val="2469161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40BCF-F92A-FC81-C6FE-61E12B0D67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BBD0B8-611F-4911-A9E5-09D90E6B4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7A8E75-6749-60B6-D138-400D06B81F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AC1C9-0B46-44DB-9A1A-52DA38578474}" type="datetimeFigureOut">
              <a:rPr lang="en-GB" smtClean="0"/>
              <a:t>01/08/2024</a:t>
            </a:fld>
            <a:endParaRPr lang="en-GB"/>
          </a:p>
        </p:txBody>
      </p:sp>
      <p:sp>
        <p:nvSpPr>
          <p:cNvPr id="5" name="Footer Placeholder 4">
            <a:extLst>
              <a:ext uri="{FF2B5EF4-FFF2-40B4-BE49-F238E27FC236}">
                <a16:creationId xmlns:a16="http://schemas.microsoft.com/office/drawing/2014/main" id="{1D93A546-62E1-6B06-AED9-90D4D5130A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FFCC05-A865-5BAC-4E09-E9995B3D47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22A87-65C3-4CCF-B5D3-6D488AB1F7BB}" type="slidenum">
              <a:rPr lang="en-GB" smtClean="0"/>
              <a:t>‹#›</a:t>
            </a:fld>
            <a:endParaRPr lang="en-GB"/>
          </a:p>
        </p:txBody>
      </p:sp>
    </p:spTree>
    <p:extLst>
      <p:ext uri="{BB962C8B-B14F-4D97-AF65-F5344CB8AC3E}">
        <p14:creationId xmlns:p14="http://schemas.microsoft.com/office/powerpoint/2010/main" val="4103122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191324253"/>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hyperlink" Target="https://gbihr.org/business-practice-portal/using-leverage" TargetMode="External"/><Relationship Id="rId12" Type="http://schemas.openxmlformats.org/officeDocument/2006/relationships/image" Target="../media/image11.sv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7.sv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hyperlink" Target="https://www.trafigura.com/sustainability/responsible-sourcing/mutoshi-pilot-project/"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audio" Target="../media/media5.mp3"/><Relationship Id="rId7" Type="http://schemas.openxmlformats.org/officeDocument/2006/relationships/image" Target="../media/image6.png"/><Relationship Id="rId2" Type="http://schemas.microsoft.com/office/2007/relationships/media" Target="../media/media5.mp3"/><Relationship Id="rId1" Type="http://schemas.openxmlformats.org/officeDocument/2006/relationships/video" Target="https://player.vimeo.com/video/693078842?h=7badcfbc29&amp;app_id=122963" TargetMode="External"/><Relationship Id="rId6"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hyperlink" Target="https://vimeo.com/693078842"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13.jp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 name="Freeform: Shape 5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69" name="Oval 5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0" name="Oval 5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71" name="Group 5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72" name="Freeform: Shape 5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73" name="Freeform: Shape 5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74" name="Oval 5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5" name="Oval 6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76" name="Rectangle 6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13" name="Picture Placeholder 12" descr="Logo&#10;&#10;Description automatically generated">
            <a:extLst>
              <a:ext uri="{FF2B5EF4-FFF2-40B4-BE49-F238E27FC236}">
                <a16:creationId xmlns:a16="http://schemas.microsoft.com/office/drawing/2014/main" id="{738AC809-F0A2-4B49-8BBA-AD65703D9EBC}"/>
              </a:ext>
            </a:extLst>
          </p:cNvPr>
          <p:cNvPicPr>
            <a:picLocks noGrp="1" noChangeAspect="1"/>
          </p:cNvPicPr>
          <p:nvPr>
            <p:ph type="pic" sz="quarter" idx="13"/>
          </p:nvPr>
        </p:nvPicPr>
        <p:blipFill rotWithShape="1">
          <a:blip r:embed="rId5"/>
          <a:srcRect l="5334" r="-1" b="-1"/>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77" name="Rectangle 64">
            <a:extLst>
              <a:ext uri="{FF2B5EF4-FFF2-40B4-BE49-F238E27FC236}">
                <a16:creationId xmlns:a16="http://schemas.microsoft.com/office/drawing/2014/main" id="{E49CA12F-6E27-4C54-88C4-EE6CE7C4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12192000" cy="4857751"/>
          </a:xfrm>
          <a:prstGeom prst="rect">
            <a:avLst/>
          </a:prstGeom>
          <a:gradFill flip="none" rotWithShape="1">
            <a:gsLst>
              <a:gs pos="70000">
                <a:schemeClr val="bg2">
                  <a:alpha val="60000"/>
                </a:schemeClr>
              </a:gs>
              <a:gs pos="26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75597" y="180458"/>
            <a:ext cx="11797985" cy="984885"/>
          </a:xfrm>
        </p:spPr>
        <p:txBody>
          <a:bodyPr vert="horz" wrap="square" lIns="0" tIns="0" rIns="0" bIns="0" rtlCol="0" anchor="ctr" anchorCtr="0">
            <a:normAutofit fontScale="90000"/>
          </a:bodyPr>
          <a:lstStyle/>
          <a:p>
            <a:r>
              <a:rPr lang="en-US" sz="3700" dirty="0">
                <a:latin typeface="Raleway" panose="020B0503030101060003" pitchFamily="34" charset="0"/>
              </a:rPr>
              <a:t>BUSINESS &amp; HUMAN RIGHTS 101 – LEARNING RESOURCE</a:t>
            </a:r>
            <a:br>
              <a:rPr lang="en-US" sz="3700" dirty="0">
                <a:latin typeface="Raleway" panose="020B0503030101060003" pitchFamily="34" charset="0"/>
              </a:rPr>
            </a:br>
            <a:r>
              <a:rPr lang="en-US" sz="2400" dirty="0">
                <a:latin typeface="Raleway" panose="020B0503030101060003" pitchFamily="34" charset="0"/>
              </a:rPr>
              <a:t>CEE&amp;CA Summer Academy on Business and Human Rights 2024</a:t>
            </a:r>
            <a:endParaRPr lang="en-US" sz="3700" dirty="0">
              <a:latin typeface="Raleway" panose="020B0503030101060003" pitchFamily="34" charset="0"/>
            </a:endParaRP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5534612" y="5330979"/>
            <a:ext cx="6123397" cy="984885"/>
          </a:xfrm>
        </p:spPr>
        <p:txBody>
          <a:bodyPr vert="horz" wrap="square" lIns="0" tIns="0" rIns="0" bIns="0" rtlCol="0" anchor="ctr">
            <a:normAutofit/>
          </a:bodyPr>
          <a:lstStyle/>
          <a:p>
            <a:pPr marL="0" indent="0">
              <a:lnSpc>
                <a:spcPct val="100000"/>
              </a:lnSpc>
            </a:pPr>
            <a:r>
              <a:rPr lang="en-US" sz="2200" dirty="0">
                <a:solidFill>
                  <a:srgbClr val="006092">
                    <a:alpha val="60000"/>
                  </a:srgbClr>
                </a:solidFill>
              </a:rPr>
              <a:t>The Global Business Initiative on Human Rights</a:t>
            </a:r>
          </a:p>
        </p:txBody>
      </p:sp>
      <p:sp>
        <p:nvSpPr>
          <p:cNvPr id="67" name="Rectangle 66">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16" name="5">
            <a:hlinkClick r:id="" action="ppaction://media"/>
            <a:extLst>
              <a:ext uri="{FF2B5EF4-FFF2-40B4-BE49-F238E27FC236}">
                <a16:creationId xmlns:a16="http://schemas.microsoft.com/office/drawing/2014/main" id="{84BBB8C4-0FF5-4920-ACED-F503980026A7}"/>
              </a:ext>
            </a:extLst>
          </p:cNvPr>
          <p:cNvPicPr>
            <a:picLocks noChangeAspect="1"/>
          </p:cNvPicPr>
          <p:nvPr>
            <a:audioFile r:link="rId1"/>
            <p:extLst>
              <p:ext uri="{DAA4B4D4-6D71-4841-9C94-3DE7FCFB9230}">
                <p14:media xmlns:p14="http://schemas.microsoft.com/office/powerpoint/2010/main" r:embed="rId2">
                  <p14:trim st="2100" end="10059"/>
                  <p14:fade in="1250" out="1250"/>
                </p14:media>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752814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000">
        <p159:morph option="byObjec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4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electronics&#10;&#10;Description automatically generated">
            <a:extLst>
              <a:ext uri="{FF2B5EF4-FFF2-40B4-BE49-F238E27FC236}">
                <a16:creationId xmlns:a16="http://schemas.microsoft.com/office/drawing/2014/main" id="{A7DA9F05-3C04-0B58-21B5-7228890C4402}"/>
              </a:ext>
            </a:extLst>
          </p:cNvPr>
          <p:cNvPicPr>
            <a:picLocks noChangeAspect="1"/>
          </p:cNvPicPr>
          <p:nvPr/>
        </p:nvPicPr>
        <p:blipFill rotWithShape="1">
          <a:blip r:embed="rId3">
            <a:extLst>
              <a:ext uri="{28A0092B-C50C-407E-A947-70E740481C1C}">
                <a14:useLocalDpi xmlns:a14="http://schemas.microsoft.com/office/drawing/2010/main" val="0"/>
              </a:ext>
            </a:extLst>
          </a:blip>
          <a:srcRect r="52329"/>
          <a:stretch/>
        </p:blipFill>
        <p:spPr>
          <a:xfrm>
            <a:off x="-158409" y="-1"/>
            <a:ext cx="12350409" cy="6955277"/>
          </a:xfrm>
          <a:prstGeom prst="rect">
            <a:avLst/>
          </a:prstGeom>
        </p:spPr>
      </p:pic>
      <p:sp>
        <p:nvSpPr>
          <p:cNvPr id="3" name="Rectangle 2">
            <a:extLst>
              <a:ext uri="{FF2B5EF4-FFF2-40B4-BE49-F238E27FC236}">
                <a16:creationId xmlns:a16="http://schemas.microsoft.com/office/drawing/2014/main" id="{905A359B-EFAD-0CF6-BAE5-25FB9684801C}"/>
              </a:ext>
            </a:extLst>
          </p:cNvPr>
          <p:cNvSpPr/>
          <p:nvPr/>
        </p:nvSpPr>
        <p:spPr>
          <a:xfrm>
            <a:off x="264160" y="1493520"/>
            <a:ext cx="5831840" cy="3662140"/>
          </a:xfrm>
          <a:prstGeom prst="rect">
            <a:avLst/>
          </a:prstGeom>
          <a:solidFill>
            <a:schemeClr val="dk1">
              <a:alpha val="3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459423" y="1040559"/>
            <a:ext cx="6369234" cy="1518499"/>
          </a:xfrm>
        </p:spPr>
        <p:txBody>
          <a:bodyPr vert="horz" wrap="square" lIns="0" tIns="0" rIns="0" bIns="0" rtlCol="0" anchor="b" anchorCtr="0">
            <a:normAutofit/>
          </a:bodyPr>
          <a:lstStyle/>
          <a:p>
            <a:pPr>
              <a:lnSpc>
                <a:spcPct val="100000"/>
              </a:lnSpc>
              <a:spcBef>
                <a:spcPts val="0"/>
              </a:spcBef>
              <a:spcAft>
                <a:spcPts val="0"/>
              </a:spcAft>
            </a:pPr>
            <a:r>
              <a:rPr lang="en-GB" sz="6600" b="1" dirty="0">
                <a:latin typeface="Raleway" panose="020B0503030101060003" pitchFamily="34" charset="0"/>
                <a:ea typeface="Times New Roman" panose="02020603050405020304" pitchFamily="18" charset="0"/>
                <a:cs typeface="Arial" panose="020B0604020202020204" pitchFamily="34" charset="0"/>
              </a:rPr>
              <a:t>Module 3.2</a:t>
            </a:r>
            <a:endParaRPr lang="en-GB" sz="6600" dirty="0">
              <a:latin typeface="Times New Roman" panose="02020603050405020304" pitchFamily="18" charset="0"/>
              <a:ea typeface="Times New Roman" panose="02020603050405020304" pitchFamily="18" charset="0"/>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459422" y="2725116"/>
            <a:ext cx="5437187" cy="2265216"/>
          </a:xfrm>
        </p:spPr>
        <p:txBody>
          <a:bodyPr vert="horz" wrap="square" lIns="0" tIns="0" rIns="0" bIns="0" rtlCol="0">
            <a:normAutofit fontScale="62500" lnSpcReduction="20000"/>
          </a:bodyPr>
          <a:lstStyle/>
          <a:p>
            <a:pPr marL="0" indent="0">
              <a:lnSpc>
                <a:spcPct val="120000"/>
              </a:lnSpc>
              <a:spcBef>
                <a:spcPts val="0"/>
              </a:spcBef>
            </a:pPr>
            <a:r>
              <a:rPr lang="en-GB" sz="4400" b="1" dirty="0">
                <a:latin typeface="Raleway" panose="020B0503030101060003" pitchFamily="34" charset="0"/>
                <a:ea typeface="Times New Roman" panose="02020603050405020304" pitchFamily="18" charset="0"/>
                <a:cs typeface="Arial" panose="020B0604020202020204" pitchFamily="34" charset="0"/>
              </a:rPr>
              <a:t>EMBEDDING RESPECT FOR HUMAN RIGHTS IN A COMPANY: </a:t>
            </a:r>
            <a:br>
              <a:rPr lang="en-GB" sz="4400" dirty="0">
                <a:latin typeface="Raleway" panose="020B0503030101060003" pitchFamily="34" charset="0"/>
                <a:ea typeface="Times New Roman" panose="02020603050405020304" pitchFamily="18" charset="0"/>
                <a:cs typeface="Arial" panose="020B0604020202020204" pitchFamily="34" charset="0"/>
              </a:rPr>
            </a:br>
            <a:r>
              <a:rPr lang="en-GB" sz="4400" b="1" dirty="0">
                <a:solidFill>
                  <a:schemeClr val="accent4">
                    <a:lumMod val="40000"/>
                    <a:lumOff val="60000"/>
                  </a:schemeClr>
                </a:solidFill>
                <a:latin typeface="Raleway" panose="020B0503030101060003" pitchFamily="34" charset="0"/>
                <a:ea typeface="Times New Roman" panose="02020603050405020304" pitchFamily="18" charset="0"/>
                <a:cs typeface="Arial" panose="020B0604020202020204" pitchFamily="34" charset="0"/>
              </a:rPr>
              <a:t>Engaging effectively to address issues in the supply chain</a:t>
            </a:r>
          </a:p>
          <a:p>
            <a:pPr marL="0" indent="0" algn="just">
              <a:lnSpc>
                <a:spcPct val="100000"/>
              </a:lnSpc>
              <a:spcBef>
                <a:spcPts val="0"/>
              </a:spcBef>
              <a:buClr>
                <a:schemeClr val="tx1"/>
              </a:buClr>
            </a:pPr>
            <a:endParaRPr lang="en-GB" sz="4400" dirty="0">
              <a:latin typeface="Times New Roman" panose="02020603050405020304" pitchFamily="18" charset="0"/>
              <a:ea typeface="Times New Roman" panose="02020603050405020304" pitchFamily="18" charset="0"/>
            </a:endParaRPr>
          </a:p>
        </p:txBody>
      </p:sp>
      <p:pic>
        <p:nvPicPr>
          <p:cNvPr id="4" name="Graphic 3" descr="End with solid fill">
            <a:extLst>
              <a:ext uri="{FF2B5EF4-FFF2-40B4-BE49-F238E27FC236}">
                <a16:creationId xmlns:a16="http://schemas.microsoft.com/office/drawing/2014/main" id="{66C82037-F8DB-CA24-A8A6-CF180A9A81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39077" y="6039020"/>
            <a:ext cx="450000" cy="450000"/>
          </a:xfrm>
          <a:prstGeom prst="rect">
            <a:avLst/>
          </a:prstGeom>
        </p:spPr>
      </p:pic>
    </p:spTree>
    <p:extLst>
      <p:ext uri="{BB962C8B-B14F-4D97-AF65-F5344CB8AC3E}">
        <p14:creationId xmlns:p14="http://schemas.microsoft.com/office/powerpoint/2010/main" val="2275416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700"/>
                                        <p:tgtEl>
                                          <p:spTgt spid="15"/>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7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electronics&#10;&#10;Description automatically generated">
            <a:extLst>
              <a:ext uri="{FF2B5EF4-FFF2-40B4-BE49-F238E27FC236}">
                <a16:creationId xmlns:a16="http://schemas.microsoft.com/office/drawing/2014/main" id="{A83A8824-5E5E-D0B5-3A88-07FC71CA38D6}"/>
              </a:ext>
            </a:extLst>
          </p:cNvPr>
          <p:cNvPicPr>
            <a:picLocks noChangeAspect="1"/>
          </p:cNvPicPr>
          <p:nvPr/>
        </p:nvPicPr>
        <p:blipFill rotWithShape="1">
          <a:blip r:embed="rId4">
            <a:extLst>
              <a:ext uri="{28A0092B-C50C-407E-A947-70E740481C1C}">
                <a14:useLocalDpi xmlns:a14="http://schemas.microsoft.com/office/drawing/2010/main" val="0"/>
              </a:ext>
            </a:extLst>
          </a:blip>
          <a:srcRect r="52329"/>
          <a:stretch/>
        </p:blipFill>
        <p:spPr>
          <a:xfrm>
            <a:off x="-158409" y="-1"/>
            <a:ext cx="12350409" cy="6955277"/>
          </a:xfrm>
          <a:prstGeom prst="rect">
            <a:avLst/>
          </a:prstGeom>
        </p:spPr>
      </p:pic>
      <p:sp>
        <p:nvSpPr>
          <p:cNvPr id="15" name="Rectangle 14">
            <a:extLst>
              <a:ext uri="{FF2B5EF4-FFF2-40B4-BE49-F238E27FC236}">
                <a16:creationId xmlns:a16="http://schemas.microsoft.com/office/drawing/2014/main" id="{2283B740-AD62-454E-BA4E-390F1D63A45F}"/>
              </a:ext>
            </a:extLst>
          </p:cNvPr>
          <p:cNvSpPr/>
          <p:nvPr/>
        </p:nvSpPr>
        <p:spPr>
          <a:xfrm>
            <a:off x="328055" y="438769"/>
            <a:ext cx="11461022" cy="6156584"/>
          </a:xfrm>
          <a:prstGeom prst="rect">
            <a:avLst/>
          </a:prstGeom>
          <a:solidFill>
            <a:schemeClr val="accent2">
              <a:lumMod val="75000"/>
              <a:alpha val="6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780688A8-5A36-4B5C-B6FF-9D865F16BA14}"/>
              </a:ext>
            </a:extLst>
          </p:cNvPr>
          <p:cNvSpPr>
            <a:spLocks noGrp="1"/>
          </p:cNvSpPr>
          <p:nvPr>
            <p:ph type="title"/>
          </p:nvPr>
        </p:nvSpPr>
        <p:spPr>
          <a:xfrm>
            <a:off x="587054" y="560602"/>
            <a:ext cx="10528942" cy="1442506"/>
          </a:xfrm>
        </p:spPr>
        <p:txBody>
          <a:bodyPr>
            <a:normAutofit/>
          </a:bodyPr>
          <a:lstStyle/>
          <a:p>
            <a:pPr>
              <a:lnSpc>
                <a:spcPct val="100000"/>
              </a:lnSpc>
              <a:spcBef>
                <a:spcPts val="0"/>
              </a:spcBef>
              <a:spcAft>
                <a:spcPts val="0"/>
              </a:spcAft>
            </a:pPr>
            <a:r>
              <a:rPr lang="en-GB" sz="4000" b="1" dirty="0">
                <a:solidFill>
                  <a:schemeClr val="bg1"/>
                </a:solidFill>
                <a:effectLst/>
                <a:latin typeface="Raleway" panose="020B0503030101060003" pitchFamily="34" charset="0"/>
                <a:ea typeface="Times New Roman" panose="02020603050405020304" pitchFamily="18" charset="0"/>
                <a:cs typeface="Arial" panose="020B0604020202020204" pitchFamily="34" charset="0"/>
              </a:rPr>
              <a:t>Engaging effectively to address human rights issues in the supply chain</a:t>
            </a:r>
            <a:endParaRPr lang="en-GB" sz="4000" b="1" dirty="0">
              <a:solidFill>
                <a:schemeClr val="bg1"/>
              </a:solidFill>
              <a:latin typeface="Times New Roman" panose="02020603050405020304" pitchFamily="18" charset="0"/>
              <a:ea typeface="Times New Roman" panose="02020603050405020304" pitchFamily="18" charset="0"/>
            </a:endParaRPr>
          </a:p>
        </p:txBody>
      </p:sp>
      <p:sp>
        <p:nvSpPr>
          <p:cNvPr id="3" name="Text Placeholder 2">
            <a:extLst>
              <a:ext uri="{FF2B5EF4-FFF2-40B4-BE49-F238E27FC236}">
                <a16:creationId xmlns:a16="http://schemas.microsoft.com/office/drawing/2014/main" id="{15265CB3-0C81-4185-A1E7-C965BC8E9A4D}"/>
              </a:ext>
            </a:extLst>
          </p:cNvPr>
          <p:cNvSpPr>
            <a:spLocks noGrp="1"/>
          </p:cNvSpPr>
          <p:nvPr>
            <p:ph type="body" idx="1"/>
          </p:nvPr>
        </p:nvSpPr>
        <p:spPr>
          <a:xfrm>
            <a:off x="550863" y="2124940"/>
            <a:ext cx="10451119" cy="802336"/>
          </a:xfrm>
        </p:spPr>
        <p:txBody>
          <a:bodyPr>
            <a:normAutofit fontScale="85000" lnSpcReduction="20000"/>
          </a:bodyPr>
          <a:lstStyle/>
          <a:p>
            <a:pPr>
              <a:lnSpc>
                <a:spcPct val="110000"/>
              </a:lnSpc>
            </a:pPr>
            <a:r>
              <a:rPr lang="en-GB" sz="2000" b="0" dirty="0">
                <a:solidFill>
                  <a:schemeClr val="bg1"/>
                </a:solidFill>
                <a:latin typeface="Raleway" panose="020B0503030101060003" pitchFamily="34" charset="0"/>
              </a:rPr>
              <a:t>Companies are under increasing pressure to demonstrate that they are managing human rights issues in their supply chains effectively. But how do you go about effectively managing human rights risks in your supply chain?</a:t>
            </a:r>
          </a:p>
        </p:txBody>
      </p:sp>
      <p:sp>
        <p:nvSpPr>
          <p:cNvPr id="4" name="Content Placeholder 3">
            <a:extLst>
              <a:ext uri="{FF2B5EF4-FFF2-40B4-BE49-F238E27FC236}">
                <a16:creationId xmlns:a16="http://schemas.microsoft.com/office/drawing/2014/main" id="{26B2DCBD-8306-4812-AF7C-915444FAF9FE}"/>
              </a:ext>
            </a:extLst>
          </p:cNvPr>
          <p:cNvSpPr>
            <a:spLocks noGrp="1"/>
          </p:cNvSpPr>
          <p:nvPr>
            <p:ph sz="half" idx="2"/>
          </p:nvPr>
        </p:nvSpPr>
        <p:spPr>
          <a:xfrm>
            <a:off x="550863" y="3099064"/>
            <a:ext cx="9575631" cy="3324501"/>
          </a:xfrm>
        </p:spPr>
        <p:txBody>
          <a:bodyPr>
            <a:normAutofit fontScale="92500" lnSpcReduction="10000"/>
          </a:bodyPr>
          <a:lstStyle/>
          <a:p>
            <a:pPr>
              <a:lnSpc>
                <a:spcPct val="110000"/>
              </a:lnSpc>
            </a:pPr>
            <a:r>
              <a:rPr lang="en-GB" sz="1800" dirty="0">
                <a:solidFill>
                  <a:schemeClr val="bg1"/>
                </a:solidFill>
                <a:latin typeface="Raleway" panose="020B0503030101060003" pitchFamily="34" charset="0"/>
              </a:rPr>
              <a:t>Pressure from investors, customers and other stakeholders – as well as emerging </a:t>
            </a:r>
            <a:r>
              <a:rPr lang="en-GB" sz="1800" b="1" dirty="0">
                <a:solidFill>
                  <a:schemeClr val="accent4">
                    <a:lumMod val="40000"/>
                    <a:lumOff val="60000"/>
                  </a:schemeClr>
                </a:solidFill>
                <a:latin typeface="Raleway" panose="020B0503030101060003" pitchFamily="34" charset="0"/>
              </a:rPr>
              <a:t>mandatory reporting and due diligence requirements </a:t>
            </a:r>
            <a:r>
              <a:rPr lang="en-GB" sz="1800" dirty="0">
                <a:solidFill>
                  <a:schemeClr val="bg1"/>
                </a:solidFill>
                <a:latin typeface="Raleway" panose="020B0503030101060003" pitchFamily="34" charset="0"/>
              </a:rPr>
              <a:t>– are focusing minds on supply chain risk management. The Covid-19 pandemic, too, has highlighted the vulnerabilities of workers and other groups in global value chains. Clearly, more needs to be done.</a:t>
            </a:r>
          </a:p>
          <a:p>
            <a:pPr>
              <a:lnSpc>
                <a:spcPct val="110000"/>
              </a:lnSpc>
            </a:pPr>
            <a:r>
              <a:rPr lang="en-GB" sz="1800" dirty="0">
                <a:solidFill>
                  <a:schemeClr val="bg1"/>
                </a:solidFill>
                <a:latin typeface="Raleway" panose="020B0503030101060003" pitchFamily="34" charset="0"/>
              </a:rPr>
              <a:t>But there is less consensus as to how best to approach these challenges – or what good looks like. Audit processes can provide useful information and indicators of human rights risks. But we know they have very real limitations. </a:t>
            </a:r>
            <a:r>
              <a:rPr lang="en-GB" sz="1800" b="1" dirty="0">
                <a:solidFill>
                  <a:schemeClr val="accent4">
                    <a:lumMod val="40000"/>
                    <a:lumOff val="60000"/>
                  </a:schemeClr>
                </a:solidFill>
                <a:latin typeface="Raleway" panose="020B0503030101060003" pitchFamily="34" charset="0"/>
              </a:rPr>
              <a:t>Audits should support the company to do better – not just to feel better</a:t>
            </a:r>
            <a:r>
              <a:rPr lang="en-GB" sz="1800" dirty="0">
                <a:solidFill>
                  <a:schemeClr val="bg1"/>
                </a:solidFill>
                <a:latin typeface="Raleway" panose="020B0503030101060003" pitchFamily="34" charset="0"/>
              </a:rPr>
              <a:t>. The process should be about impacts on people, not optimising bureaucracy. It’s about what works for your company, what is effective and being mindful that the goal is to address shared challenges with suppliers. Increasingly, forward-looking companies are also exploring </a:t>
            </a:r>
            <a:r>
              <a:rPr lang="en-GB" sz="1800" b="1" dirty="0">
                <a:solidFill>
                  <a:schemeClr val="accent4">
                    <a:lumMod val="40000"/>
                    <a:lumOff val="60000"/>
                  </a:schemeClr>
                </a:solidFill>
                <a:latin typeface="Raleway" panose="020B0503030101060003" pitchFamily="34" charset="0"/>
              </a:rPr>
              <a:t>beyond audit approaches</a:t>
            </a:r>
            <a:r>
              <a:rPr lang="en-GB" sz="1800" dirty="0">
                <a:solidFill>
                  <a:schemeClr val="bg1"/>
                </a:solidFill>
                <a:latin typeface="Raleway" panose="020B0503030101060003" pitchFamily="34" charset="0"/>
              </a:rPr>
              <a:t>.</a:t>
            </a:r>
          </a:p>
        </p:txBody>
      </p:sp>
      <p:pic>
        <p:nvPicPr>
          <p:cNvPr id="10" name="Graphic 9" descr="End with solid fill">
            <a:extLst>
              <a:ext uri="{FF2B5EF4-FFF2-40B4-BE49-F238E27FC236}">
                <a16:creationId xmlns:a16="http://schemas.microsoft.com/office/drawing/2014/main" id="{DA5492D2-A614-452F-943B-04B9EF307C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39077" y="6039020"/>
            <a:ext cx="450000" cy="450000"/>
          </a:xfrm>
          <a:prstGeom prst="rect">
            <a:avLst/>
          </a:prstGeom>
        </p:spPr>
      </p:pic>
      <p:pic>
        <p:nvPicPr>
          <p:cNvPr id="5" name="Project name (en) v33">
            <a:hlinkClick r:id="" action="ppaction://media"/>
            <a:extLst>
              <a:ext uri="{FF2B5EF4-FFF2-40B4-BE49-F238E27FC236}">
                <a16:creationId xmlns:a16="http://schemas.microsoft.com/office/drawing/2014/main" id="{32297B08-88C3-6EC5-5F13-AE556AF920D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94996" y="4060413"/>
            <a:ext cx="487363" cy="487363"/>
          </a:xfrm>
          <a:prstGeom prst="rect">
            <a:avLst/>
          </a:prstGeom>
        </p:spPr>
      </p:pic>
    </p:spTree>
    <p:extLst>
      <p:ext uri="{BB962C8B-B14F-4D97-AF65-F5344CB8AC3E}">
        <p14:creationId xmlns:p14="http://schemas.microsoft.com/office/powerpoint/2010/main" val="3928758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4963">
        <p159:morph option="byObject"/>
      </p:transition>
    </mc:Choice>
    <mc:Fallback xmlns="">
      <p:transition spd="slow" advTm="749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7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electronics&#10;&#10;Description automatically generated">
            <a:extLst>
              <a:ext uri="{FF2B5EF4-FFF2-40B4-BE49-F238E27FC236}">
                <a16:creationId xmlns:a16="http://schemas.microsoft.com/office/drawing/2014/main" id="{A83A8824-5E5E-D0B5-3A88-07FC71CA38D6}"/>
              </a:ext>
            </a:extLst>
          </p:cNvPr>
          <p:cNvPicPr>
            <a:picLocks noChangeAspect="1"/>
          </p:cNvPicPr>
          <p:nvPr/>
        </p:nvPicPr>
        <p:blipFill rotWithShape="1">
          <a:blip r:embed="rId4">
            <a:extLst>
              <a:ext uri="{28A0092B-C50C-407E-A947-70E740481C1C}">
                <a14:useLocalDpi xmlns:a14="http://schemas.microsoft.com/office/drawing/2010/main" val="0"/>
              </a:ext>
            </a:extLst>
          </a:blip>
          <a:srcRect r="52329"/>
          <a:stretch/>
        </p:blipFill>
        <p:spPr>
          <a:xfrm>
            <a:off x="-158409" y="-1"/>
            <a:ext cx="12350409" cy="6955277"/>
          </a:xfrm>
          <a:prstGeom prst="rect">
            <a:avLst/>
          </a:prstGeom>
        </p:spPr>
      </p:pic>
      <p:sp>
        <p:nvSpPr>
          <p:cNvPr id="15" name="Rectangle 14">
            <a:extLst>
              <a:ext uri="{FF2B5EF4-FFF2-40B4-BE49-F238E27FC236}">
                <a16:creationId xmlns:a16="http://schemas.microsoft.com/office/drawing/2014/main" id="{2283B740-AD62-454E-BA4E-390F1D63A45F}"/>
              </a:ext>
            </a:extLst>
          </p:cNvPr>
          <p:cNvSpPr/>
          <p:nvPr/>
        </p:nvSpPr>
        <p:spPr>
          <a:xfrm>
            <a:off x="328055" y="438769"/>
            <a:ext cx="11461022" cy="6156584"/>
          </a:xfrm>
          <a:prstGeom prst="rect">
            <a:avLst/>
          </a:prstGeom>
          <a:solidFill>
            <a:schemeClr val="accent2">
              <a:lumMod val="75000"/>
              <a:alpha val="6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780688A8-5A36-4B5C-B6FF-9D865F16BA14}"/>
              </a:ext>
            </a:extLst>
          </p:cNvPr>
          <p:cNvSpPr>
            <a:spLocks noGrp="1"/>
          </p:cNvSpPr>
          <p:nvPr>
            <p:ph type="title"/>
          </p:nvPr>
        </p:nvSpPr>
        <p:spPr>
          <a:xfrm>
            <a:off x="550863" y="694440"/>
            <a:ext cx="10528942" cy="1442506"/>
          </a:xfrm>
        </p:spPr>
        <p:txBody>
          <a:bodyPr>
            <a:normAutofit/>
          </a:bodyPr>
          <a:lstStyle/>
          <a:p>
            <a:pPr algn="just">
              <a:lnSpc>
                <a:spcPct val="100000"/>
              </a:lnSpc>
              <a:spcBef>
                <a:spcPts val="0"/>
              </a:spcBef>
              <a:spcAft>
                <a:spcPts val="0"/>
              </a:spcAft>
            </a:pPr>
            <a:r>
              <a:rPr lang="en-GB" sz="4000" b="1" dirty="0">
                <a:solidFill>
                  <a:schemeClr val="bg1"/>
                </a:solidFill>
                <a:effectLst/>
                <a:latin typeface="Raleway" panose="020B0503030101060003" pitchFamily="34" charset="0"/>
                <a:ea typeface="Times New Roman" panose="02020603050405020304" pitchFamily="18" charset="0"/>
                <a:cs typeface="Arial" panose="020B0604020202020204" pitchFamily="34" charset="0"/>
              </a:rPr>
              <a:t>What does managing supply chains look like in practice?</a:t>
            </a:r>
            <a:endParaRPr lang="en-GB" sz="4000" b="1" dirty="0">
              <a:solidFill>
                <a:schemeClr val="bg1"/>
              </a:solidFill>
              <a:latin typeface="Times New Roman" panose="02020603050405020304" pitchFamily="18" charset="0"/>
              <a:ea typeface="Times New Roman" panose="02020603050405020304" pitchFamily="18" charset="0"/>
            </a:endParaRPr>
          </a:p>
        </p:txBody>
      </p:sp>
      <p:sp>
        <p:nvSpPr>
          <p:cNvPr id="4" name="Content Placeholder 3">
            <a:extLst>
              <a:ext uri="{FF2B5EF4-FFF2-40B4-BE49-F238E27FC236}">
                <a16:creationId xmlns:a16="http://schemas.microsoft.com/office/drawing/2014/main" id="{26B2DCBD-8306-4812-AF7C-915444FAF9FE}"/>
              </a:ext>
            </a:extLst>
          </p:cNvPr>
          <p:cNvSpPr>
            <a:spLocks noGrp="1"/>
          </p:cNvSpPr>
          <p:nvPr>
            <p:ph sz="half" idx="2"/>
          </p:nvPr>
        </p:nvSpPr>
        <p:spPr>
          <a:xfrm>
            <a:off x="550863" y="2316744"/>
            <a:ext cx="10788214" cy="4172276"/>
          </a:xfrm>
        </p:spPr>
        <p:txBody>
          <a:bodyPr>
            <a:normAutofit fontScale="85000" lnSpcReduction="20000"/>
          </a:bodyPr>
          <a:lstStyle/>
          <a:p>
            <a:pPr marL="0" indent="0">
              <a:buNone/>
            </a:pPr>
            <a:r>
              <a:rPr lang="en-GB" sz="1600" b="1" dirty="0">
                <a:solidFill>
                  <a:schemeClr val="accent4">
                    <a:lumMod val="40000"/>
                    <a:lumOff val="60000"/>
                  </a:schemeClr>
                </a:solidFill>
                <a:latin typeface="Raleway" panose="020B0503030101060003" pitchFamily="34" charset="0"/>
              </a:rPr>
              <a:t>WAYS TO IDENTIFY HUMAN RIGHTS RISKS IN THE SUPPLY CHAIN</a:t>
            </a:r>
            <a:r>
              <a:rPr lang="en-GB" sz="1600" dirty="0">
                <a:solidFill>
                  <a:schemeClr val="bg1"/>
                </a:solidFill>
                <a:latin typeface="Raleway" panose="020B0503030101060003" pitchFamily="34" charset="0"/>
              </a:rPr>
              <a:t>:</a:t>
            </a:r>
          </a:p>
          <a:p>
            <a:pPr>
              <a:buFont typeface="Arial" panose="020B0604020202020204" pitchFamily="34" charset="0"/>
              <a:buChar char="•"/>
            </a:pPr>
            <a:r>
              <a:rPr lang="en-GB" sz="1600" dirty="0">
                <a:solidFill>
                  <a:schemeClr val="bg1"/>
                </a:solidFill>
                <a:latin typeface="Raleway" panose="020B0503030101060003" pitchFamily="34" charset="0"/>
              </a:rPr>
              <a:t>Undertake a high-level mapping of key human rights risks in the company’s supply chain to help prioritise further due diligence.</a:t>
            </a:r>
          </a:p>
          <a:p>
            <a:pPr>
              <a:buFont typeface="Arial" panose="020B0604020202020204" pitchFamily="34" charset="0"/>
              <a:buChar char="•"/>
            </a:pPr>
            <a:r>
              <a:rPr lang="en-GB" sz="1600" dirty="0">
                <a:solidFill>
                  <a:schemeClr val="bg1"/>
                </a:solidFill>
                <a:latin typeface="Raleway" panose="020B0503030101060003" pitchFamily="34" charset="0"/>
              </a:rPr>
              <a:t>Undertake a ‘deep dive’ into higher risk parts of the supply chain – based on issues, region or product.</a:t>
            </a:r>
          </a:p>
          <a:p>
            <a:pPr>
              <a:buFont typeface="Arial" panose="020B0604020202020204" pitchFamily="34" charset="0"/>
              <a:buChar char="•"/>
            </a:pPr>
            <a:r>
              <a:rPr lang="en-GB" sz="1600" dirty="0">
                <a:solidFill>
                  <a:schemeClr val="bg1"/>
                </a:solidFill>
                <a:latin typeface="Raleway" panose="020B0503030101060003" pitchFamily="34" charset="0"/>
              </a:rPr>
              <a:t>Incorporate human rights considerations into audit processes and remediation/action plans.</a:t>
            </a:r>
          </a:p>
          <a:p>
            <a:pPr marL="0" indent="0">
              <a:buNone/>
            </a:pPr>
            <a:endParaRPr lang="en-GB" sz="1600" dirty="0">
              <a:solidFill>
                <a:schemeClr val="bg1"/>
              </a:solidFill>
              <a:latin typeface="Raleway" panose="020B0503030101060003" pitchFamily="34" charset="0"/>
            </a:endParaRPr>
          </a:p>
          <a:p>
            <a:pPr marL="0" indent="0">
              <a:buNone/>
            </a:pPr>
            <a:r>
              <a:rPr lang="en-GB" sz="1600" b="1" dirty="0">
                <a:solidFill>
                  <a:schemeClr val="accent4">
                    <a:lumMod val="40000"/>
                    <a:lumOff val="60000"/>
                  </a:schemeClr>
                </a:solidFill>
                <a:latin typeface="Raleway" panose="020B0503030101060003" pitchFamily="34" charset="0"/>
              </a:rPr>
              <a:t>WAYS TO ENGAGE WITH SUPPLIERS ON HUMAN RIGHTS ISSUES</a:t>
            </a:r>
            <a:r>
              <a:rPr lang="en-GB" sz="1600" dirty="0">
                <a:solidFill>
                  <a:schemeClr val="bg1"/>
                </a:solidFill>
                <a:latin typeface="Raleway" panose="020B0503030101060003" pitchFamily="34" charset="0"/>
              </a:rPr>
              <a:t>:</a:t>
            </a:r>
          </a:p>
          <a:p>
            <a:pPr>
              <a:buFont typeface="Arial" panose="020B0604020202020204" pitchFamily="34" charset="0"/>
              <a:buChar char="•"/>
            </a:pPr>
            <a:r>
              <a:rPr lang="en-GB" sz="1600" dirty="0">
                <a:solidFill>
                  <a:schemeClr val="bg1"/>
                </a:solidFill>
                <a:latin typeface="Raleway" panose="020B0503030101060003" pitchFamily="34" charset="0"/>
              </a:rPr>
              <a:t>Use contractual negotiations and agreements to set expectations and gauge a partner’s understanding of key issues.</a:t>
            </a:r>
          </a:p>
          <a:p>
            <a:pPr>
              <a:buFont typeface="Arial" panose="020B0604020202020204" pitchFamily="34" charset="0"/>
              <a:buChar char="•"/>
            </a:pPr>
            <a:r>
              <a:rPr lang="en-GB" sz="1600" dirty="0">
                <a:solidFill>
                  <a:schemeClr val="bg1"/>
                </a:solidFill>
                <a:latin typeface="Raleway" panose="020B0503030101060003" pitchFamily="34" charset="0"/>
              </a:rPr>
              <a:t>Ensure the company will have access to information about human rights issues – and that concerns will be heard.</a:t>
            </a:r>
          </a:p>
          <a:p>
            <a:pPr>
              <a:buFont typeface="Arial" panose="020B0604020202020204" pitchFamily="34" charset="0"/>
              <a:buChar char="•"/>
            </a:pPr>
            <a:r>
              <a:rPr lang="en-GB" sz="1600" dirty="0">
                <a:solidFill>
                  <a:schemeClr val="bg1"/>
                </a:solidFill>
                <a:latin typeface="Raleway" panose="020B0503030101060003" pitchFamily="34" charset="0"/>
              </a:rPr>
              <a:t>Think proactively about opportunities to engage with peers to promote common expectations.</a:t>
            </a:r>
          </a:p>
          <a:p>
            <a:pPr marL="0" indent="0">
              <a:buNone/>
            </a:pPr>
            <a:endParaRPr lang="en-GB" sz="1600" dirty="0">
              <a:solidFill>
                <a:schemeClr val="bg1"/>
              </a:solidFill>
              <a:latin typeface="Raleway" panose="020B0503030101060003" pitchFamily="34" charset="0"/>
            </a:endParaRPr>
          </a:p>
          <a:p>
            <a:pPr marL="0" indent="0">
              <a:buNone/>
            </a:pPr>
            <a:r>
              <a:rPr lang="en-GB" sz="1600" b="1" dirty="0">
                <a:solidFill>
                  <a:schemeClr val="accent4">
                    <a:lumMod val="40000"/>
                    <a:lumOff val="60000"/>
                  </a:schemeClr>
                </a:solidFill>
                <a:latin typeface="Raleway" panose="020B0503030101060003" pitchFamily="34" charset="0"/>
              </a:rPr>
              <a:t>WAYS TO ADDRESS HUMAN RIGHTS ISSUES THAT ARISE IN THE SUPPLY CHAIN</a:t>
            </a:r>
            <a:r>
              <a:rPr lang="en-GB" sz="1600" dirty="0">
                <a:solidFill>
                  <a:schemeClr val="bg1"/>
                </a:solidFill>
                <a:latin typeface="Raleway" panose="020B0503030101060003" pitchFamily="34" charset="0"/>
              </a:rPr>
              <a:t>:</a:t>
            </a:r>
          </a:p>
          <a:p>
            <a:pPr>
              <a:buFont typeface="Arial" panose="020B0604020202020204" pitchFamily="34" charset="0"/>
              <a:buChar char="•"/>
            </a:pPr>
            <a:r>
              <a:rPr lang="en-GB" sz="1600" dirty="0">
                <a:solidFill>
                  <a:schemeClr val="bg1"/>
                </a:solidFill>
                <a:latin typeface="Raleway" panose="020B0503030101060003" pitchFamily="34" charset="0"/>
              </a:rPr>
              <a:t>Discuss the situation with the supplier(s) and other relevant stakeholders to understand the issues and develop a response.</a:t>
            </a:r>
          </a:p>
          <a:p>
            <a:pPr>
              <a:buFont typeface="Arial" panose="020B0604020202020204" pitchFamily="34" charset="0"/>
              <a:buChar char="•"/>
            </a:pPr>
            <a:r>
              <a:rPr lang="en-GB" sz="1600" dirty="0">
                <a:solidFill>
                  <a:schemeClr val="bg1"/>
                </a:solidFill>
                <a:latin typeface="Raleway" panose="020B0503030101060003" pitchFamily="34" charset="0"/>
              </a:rPr>
              <a:t>Offer training and capacity-building support to the supplier and build common expectations and ways of working.</a:t>
            </a:r>
          </a:p>
          <a:p>
            <a:pPr>
              <a:buFont typeface="Arial" panose="020B0604020202020204" pitchFamily="34" charset="0"/>
              <a:buChar char="•"/>
            </a:pPr>
            <a:r>
              <a:rPr lang="en-GB" sz="1600" dirty="0">
                <a:solidFill>
                  <a:schemeClr val="bg1"/>
                </a:solidFill>
                <a:latin typeface="Raleway" panose="020B0503030101060003" pitchFamily="34" charset="0"/>
              </a:rPr>
              <a:t>Work with suppliers and other relevant stakeholders to solve problems.</a:t>
            </a:r>
          </a:p>
          <a:p>
            <a:endParaRPr lang="en-GB" sz="2000" dirty="0">
              <a:solidFill>
                <a:schemeClr val="bg1"/>
              </a:solidFill>
              <a:latin typeface="Raleway" panose="020B0503030101060003" pitchFamily="34" charset="0"/>
            </a:endParaRPr>
          </a:p>
        </p:txBody>
      </p:sp>
      <p:pic>
        <p:nvPicPr>
          <p:cNvPr id="10" name="Graphic 9" descr="End with solid fill">
            <a:extLst>
              <a:ext uri="{FF2B5EF4-FFF2-40B4-BE49-F238E27FC236}">
                <a16:creationId xmlns:a16="http://schemas.microsoft.com/office/drawing/2014/main" id="{DA5492D2-A614-452F-943B-04B9EF307C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39077" y="6039020"/>
            <a:ext cx="450000" cy="450000"/>
          </a:xfrm>
          <a:prstGeom prst="rect">
            <a:avLst/>
          </a:prstGeom>
        </p:spPr>
      </p:pic>
      <p:pic>
        <p:nvPicPr>
          <p:cNvPr id="3" name="Project name (en) v34">
            <a:hlinkClick r:id="" action="ppaction://media"/>
            <a:extLst>
              <a:ext uri="{FF2B5EF4-FFF2-40B4-BE49-F238E27FC236}">
                <a16:creationId xmlns:a16="http://schemas.microsoft.com/office/drawing/2014/main" id="{3F526B26-E3A5-9BA3-4E37-BA3B922A2BE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27006" y="3185318"/>
            <a:ext cx="487363" cy="487363"/>
          </a:xfrm>
          <a:prstGeom prst="rect">
            <a:avLst/>
          </a:prstGeom>
        </p:spPr>
      </p:pic>
    </p:spTree>
    <p:extLst>
      <p:ext uri="{BB962C8B-B14F-4D97-AF65-F5344CB8AC3E}">
        <p14:creationId xmlns:p14="http://schemas.microsoft.com/office/powerpoint/2010/main" val="2784228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4963">
        <p159:morph option="byObject"/>
      </p:transition>
    </mc:Choice>
    <mc:Fallback xmlns="">
      <p:transition spd="slow" advTm="749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8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electronics&#10;&#10;Description automatically generated">
            <a:extLst>
              <a:ext uri="{FF2B5EF4-FFF2-40B4-BE49-F238E27FC236}">
                <a16:creationId xmlns:a16="http://schemas.microsoft.com/office/drawing/2014/main" id="{A83A8824-5E5E-D0B5-3A88-07FC71CA38D6}"/>
              </a:ext>
            </a:extLst>
          </p:cNvPr>
          <p:cNvPicPr>
            <a:picLocks noChangeAspect="1"/>
          </p:cNvPicPr>
          <p:nvPr/>
        </p:nvPicPr>
        <p:blipFill rotWithShape="1">
          <a:blip r:embed="rId4">
            <a:extLst>
              <a:ext uri="{28A0092B-C50C-407E-A947-70E740481C1C}">
                <a14:useLocalDpi xmlns:a14="http://schemas.microsoft.com/office/drawing/2010/main" val="0"/>
              </a:ext>
            </a:extLst>
          </a:blip>
          <a:srcRect r="52329"/>
          <a:stretch/>
        </p:blipFill>
        <p:spPr>
          <a:xfrm>
            <a:off x="-158409" y="-1"/>
            <a:ext cx="12350409" cy="6955277"/>
          </a:xfrm>
          <a:prstGeom prst="rect">
            <a:avLst/>
          </a:prstGeom>
        </p:spPr>
      </p:pic>
      <p:sp>
        <p:nvSpPr>
          <p:cNvPr id="15" name="Rectangle 14">
            <a:extLst>
              <a:ext uri="{FF2B5EF4-FFF2-40B4-BE49-F238E27FC236}">
                <a16:creationId xmlns:a16="http://schemas.microsoft.com/office/drawing/2014/main" id="{2283B740-AD62-454E-BA4E-390F1D63A45F}"/>
              </a:ext>
            </a:extLst>
          </p:cNvPr>
          <p:cNvSpPr/>
          <p:nvPr/>
        </p:nvSpPr>
        <p:spPr>
          <a:xfrm>
            <a:off x="328055" y="438769"/>
            <a:ext cx="11461022" cy="6156584"/>
          </a:xfrm>
          <a:prstGeom prst="rect">
            <a:avLst/>
          </a:prstGeom>
          <a:solidFill>
            <a:schemeClr val="accent2">
              <a:lumMod val="75000"/>
              <a:alpha val="6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780688A8-5A36-4B5C-B6FF-9D865F16BA14}"/>
              </a:ext>
            </a:extLst>
          </p:cNvPr>
          <p:cNvSpPr>
            <a:spLocks noGrp="1"/>
          </p:cNvSpPr>
          <p:nvPr>
            <p:ph type="title"/>
          </p:nvPr>
        </p:nvSpPr>
        <p:spPr>
          <a:xfrm>
            <a:off x="900779" y="788203"/>
            <a:ext cx="10528942" cy="1442506"/>
          </a:xfrm>
        </p:spPr>
        <p:txBody>
          <a:bodyPr>
            <a:normAutofit/>
          </a:bodyPr>
          <a:lstStyle/>
          <a:p>
            <a:pPr algn="just">
              <a:lnSpc>
                <a:spcPct val="100000"/>
              </a:lnSpc>
              <a:spcBef>
                <a:spcPts val="0"/>
              </a:spcBef>
              <a:spcAft>
                <a:spcPts val="0"/>
              </a:spcAft>
            </a:pPr>
            <a:r>
              <a:rPr lang="en-GB" sz="4000" b="1" dirty="0">
                <a:solidFill>
                  <a:schemeClr val="bg1"/>
                </a:solidFill>
                <a:effectLst/>
                <a:latin typeface="Raleway" panose="020B0503030101060003" pitchFamily="34" charset="0"/>
                <a:ea typeface="Times New Roman" panose="02020603050405020304" pitchFamily="18" charset="0"/>
                <a:cs typeface="Arial" panose="020B0604020202020204" pitchFamily="34" charset="0"/>
              </a:rPr>
              <a:t>Why does a company need to understand its supply chain to source responsibly?</a:t>
            </a:r>
            <a:endParaRPr lang="en-GB" sz="4000" b="1" dirty="0">
              <a:solidFill>
                <a:schemeClr val="bg1"/>
              </a:solidFill>
              <a:latin typeface="Times New Roman" panose="02020603050405020304" pitchFamily="18" charset="0"/>
              <a:ea typeface="Times New Roman" panose="02020603050405020304" pitchFamily="18" charset="0"/>
            </a:endParaRPr>
          </a:p>
        </p:txBody>
      </p:sp>
      <p:pic>
        <p:nvPicPr>
          <p:cNvPr id="10" name="Graphic 9" descr="End with solid fill">
            <a:extLst>
              <a:ext uri="{FF2B5EF4-FFF2-40B4-BE49-F238E27FC236}">
                <a16:creationId xmlns:a16="http://schemas.microsoft.com/office/drawing/2014/main" id="{DA5492D2-A614-452F-943B-04B9EF307C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39077" y="6039020"/>
            <a:ext cx="450000" cy="450000"/>
          </a:xfrm>
          <a:prstGeom prst="rect">
            <a:avLst/>
          </a:prstGeom>
        </p:spPr>
      </p:pic>
      <p:sp>
        <p:nvSpPr>
          <p:cNvPr id="3" name="TextBox 2">
            <a:extLst>
              <a:ext uri="{FF2B5EF4-FFF2-40B4-BE49-F238E27FC236}">
                <a16:creationId xmlns:a16="http://schemas.microsoft.com/office/drawing/2014/main" id="{AE69C489-707C-0FE8-E9A7-1F1D4D6A3FA7}"/>
              </a:ext>
            </a:extLst>
          </p:cNvPr>
          <p:cNvSpPr txBox="1"/>
          <p:nvPr/>
        </p:nvSpPr>
        <p:spPr>
          <a:xfrm>
            <a:off x="900779" y="2472423"/>
            <a:ext cx="4513634" cy="3416320"/>
          </a:xfrm>
          <a:prstGeom prst="rect">
            <a:avLst/>
          </a:prstGeom>
          <a:noFill/>
        </p:spPr>
        <p:txBody>
          <a:bodyPr wrap="square" rtlCol="0">
            <a:spAutoFit/>
          </a:bodyPr>
          <a:lstStyle/>
          <a:p>
            <a:r>
              <a:rPr lang="en-GB" sz="2400" dirty="0">
                <a:solidFill>
                  <a:schemeClr val="accent2">
                    <a:lumMod val="20000"/>
                    <a:lumOff val="80000"/>
                  </a:schemeClr>
                </a:solidFill>
                <a:latin typeface="Raleway" panose="020B0503030101060003" pitchFamily="34" charset="0"/>
              </a:rPr>
              <a:t>Explore one company’s journey and how they faced challenges in their supply chain by watching the first video and explore more through the videos on this page of GBI Business Practice Portal (click the images to access the pages)</a:t>
            </a:r>
          </a:p>
        </p:txBody>
      </p:sp>
      <p:pic>
        <p:nvPicPr>
          <p:cNvPr id="9" name="Picture 8">
            <a:hlinkClick r:id="rId7"/>
            <a:extLst>
              <a:ext uri="{FF2B5EF4-FFF2-40B4-BE49-F238E27FC236}">
                <a16:creationId xmlns:a16="http://schemas.microsoft.com/office/drawing/2014/main" id="{826321C3-8249-7403-1951-E0D50F1E4BCB}"/>
              </a:ext>
            </a:extLst>
          </p:cNvPr>
          <p:cNvPicPr>
            <a:picLocks noChangeAspect="1"/>
          </p:cNvPicPr>
          <p:nvPr/>
        </p:nvPicPr>
        <p:blipFill rotWithShape="1">
          <a:blip r:embed="rId8"/>
          <a:srcRect l="28883" t="22270" r="32580" b="17190"/>
          <a:stretch/>
        </p:blipFill>
        <p:spPr>
          <a:xfrm>
            <a:off x="9066882" y="3090887"/>
            <a:ext cx="2362839" cy="2087954"/>
          </a:xfrm>
          <a:prstGeom prst="rect">
            <a:avLst/>
          </a:prstGeom>
        </p:spPr>
      </p:pic>
      <p:pic>
        <p:nvPicPr>
          <p:cNvPr id="12" name="Picture 11">
            <a:hlinkClick r:id="rId9"/>
            <a:extLst>
              <a:ext uri="{FF2B5EF4-FFF2-40B4-BE49-F238E27FC236}">
                <a16:creationId xmlns:a16="http://schemas.microsoft.com/office/drawing/2014/main" id="{EAD63F5C-A920-C8C4-36C4-1E997262BA5B}"/>
              </a:ext>
            </a:extLst>
          </p:cNvPr>
          <p:cNvPicPr>
            <a:picLocks noChangeAspect="1"/>
          </p:cNvPicPr>
          <p:nvPr/>
        </p:nvPicPr>
        <p:blipFill rotWithShape="1">
          <a:blip r:embed="rId10"/>
          <a:srcRect l="12686" t="38925" r="52367" b="19291"/>
          <a:stretch/>
        </p:blipFill>
        <p:spPr>
          <a:xfrm>
            <a:off x="5755615" y="3090887"/>
            <a:ext cx="3104517" cy="2087954"/>
          </a:xfrm>
          <a:prstGeom prst="rect">
            <a:avLst/>
          </a:prstGeom>
        </p:spPr>
      </p:pic>
      <p:pic>
        <p:nvPicPr>
          <p:cNvPr id="17" name="Graphic 16" descr="Cursor with solid fill">
            <a:extLst>
              <a:ext uri="{FF2B5EF4-FFF2-40B4-BE49-F238E27FC236}">
                <a16:creationId xmlns:a16="http://schemas.microsoft.com/office/drawing/2014/main" id="{D1F230A0-10E6-F516-0381-02341FB2163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62162" y="3872218"/>
            <a:ext cx="567447" cy="567447"/>
          </a:xfrm>
          <a:prstGeom prst="rect">
            <a:avLst/>
          </a:prstGeom>
        </p:spPr>
      </p:pic>
      <p:pic>
        <p:nvPicPr>
          <p:cNvPr id="4" name="Project name (en) v36">
            <a:hlinkClick r:id="" action="ppaction://media"/>
            <a:extLst>
              <a:ext uri="{FF2B5EF4-FFF2-40B4-BE49-F238E27FC236}">
                <a16:creationId xmlns:a16="http://schemas.microsoft.com/office/drawing/2014/main" id="{D7F3C6EC-88D9-4A99-E3F9-FAD806C2BA11}"/>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56641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4963">
        <p159:morph option="byObject"/>
      </p:transition>
    </mc:Choice>
    <mc:Fallback xmlns="">
      <p:transition spd="slow" advTm="749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3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electronics&#10;&#10;Description automatically generated">
            <a:extLst>
              <a:ext uri="{FF2B5EF4-FFF2-40B4-BE49-F238E27FC236}">
                <a16:creationId xmlns:a16="http://schemas.microsoft.com/office/drawing/2014/main" id="{A83A8824-5E5E-D0B5-3A88-07FC71CA38D6}"/>
              </a:ext>
            </a:extLst>
          </p:cNvPr>
          <p:cNvPicPr>
            <a:picLocks noChangeAspect="1"/>
          </p:cNvPicPr>
          <p:nvPr/>
        </p:nvPicPr>
        <p:blipFill rotWithShape="1">
          <a:blip r:embed="rId5">
            <a:extLst>
              <a:ext uri="{28A0092B-C50C-407E-A947-70E740481C1C}">
                <a14:useLocalDpi xmlns:a14="http://schemas.microsoft.com/office/drawing/2010/main" val="0"/>
              </a:ext>
            </a:extLst>
          </a:blip>
          <a:srcRect r="52329"/>
          <a:stretch/>
        </p:blipFill>
        <p:spPr>
          <a:xfrm>
            <a:off x="-158409" y="-1"/>
            <a:ext cx="12350409" cy="6955277"/>
          </a:xfrm>
          <a:prstGeom prst="rect">
            <a:avLst/>
          </a:prstGeom>
        </p:spPr>
      </p:pic>
      <p:sp>
        <p:nvSpPr>
          <p:cNvPr id="15" name="Rectangle 14">
            <a:extLst>
              <a:ext uri="{FF2B5EF4-FFF2-40B4-BE49-F238E27FC236}">
                <a16:creationId xmlns:a16="http://schemas.microsoft.com/office/drawing/2014/main" id="{2283B740-AD62-454E-BA4E-390F1D63A45F}"/>
              </a:ext>
            </a:extLst>
          </p:cNvPr>
          <p:cNvSpPr/>
          <p:nvPr/>
        </p:nvSpPr>
        <p:spPr>
          <a:xfrm>
            <a:off x="328055" y="438769"/>
            <a:ext cx="11461022" cy="6156584"/>
          </a:xfrm>
          <a:prstGeom prst="rect">
            <a:avLst/>
          </a:prstGeom>
          <a:solidFill>
            <a:schemeClr val="accent2">
              <a:lumMod val="75000"/>
              <a:alpha val="6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780688A8-5A36-4B5C-B6FF-9D865F16BA14}"/>
              </a:ext>
            </a:extLst>
          </p:cNvPr>
          <p:cNvSpPr>
            <a:spLocks noGrp="1"/>
          </p:cNvSpPr>
          <p:nvPr>
            <p:ph type="title"/>
          </p:nvPr>
        </p:nvSpPr>
        <p:spPr>
          <a:xfrm>
            <a:off x="492497" y="415126"/>
            <a:ext cx="10528942" cy="1442506"/>
          </a:xfrm>
        </p:spPr>
        <p:txBody>
          <a:bodyPr>
            <a:normAutofit/>
          </a:bodyPr>
          <a:lstStyle/>
          <a:p>
            <a:pPr algn="ctr">
              <a:lnSpc>
                <a:spcPct val="100000"/>
              </a:lnSpc>
              <a:spcBef>
                <a:spcPts val="0"/>
              </a:spcBef>
              <a:spcAft>
                <a:spcPts val="0"/>
              </a:spcAft>
            </a:pPr>
            <a:r>
              <a:rPr lang="en-GB" sz="4000" b="1" dirty="0">
                <a:solidFill>
                  <a:schemeClr val="bg1"/>
                </a:solidFill>
                <a:effectLst/>
                <a:latin typeface="Raleway" panose="020B0503030101060003" pitchFamily="34" charset="0"/>
                <a:ea typeface="Times New Roman" panose="02020603050405020304" pitchFamily="18" charset="0"/>
                <a:cs typeface="Arial" panose="020B0604020202020204" pitchFamily="34" charset="0"/>
              </a:rPr>
              <a:t>What does it mean to go beyond audits?</a:t>
            </a:r>
            <a:endParaRPr lang="en-GB" sz="4000" b="1" dirty="0">
              <a:solidFill>
                <a:schemeClr val="bg1"/>
              </a:solidFill>
              <a:latin typeface="Times New Roman" panose="02020603050405020304" pitchFamily="18" charset="0"/>
              <a:ea typeface="Times New Roman" panose="02020603050405020304" pitchFamily="18" charset="0"/>
            </a:endParaRPr>
          </a:p>
        </p:txBody>
      </p:sp>
      <p:pic>
        <p:nvPicPr>
          <p:cNvPr id="3" name="Online Media 2">
            <a:hlinkClick r:id="" action="ppaction://media"/>
            <a:extLst>
              <a:ext uri="{FF2B5EF4-FFF2-40B4-BE49-F238E27FC236}">
                <a16:creationId xmlns:a16="http://schemas.microsoft.com/office/drawing/2014/main" id="{4C0D3A4D-1DE8-78D3-6648-C93B4D0DBBEB}"/>
              </a:ext>
            </a:extLst>
          </p:cNvPr>
          <p:cNvPicPr>
            <a:picLocks noGrp="1" noRot="1" noChangeAspect="1"/>
          </p:cNvPicPr>
          <p:nvPr>
            <p:ph sz="half" idx="2"/>
            <a:videoFile r:link="rId1"/>
          </p:nvPr>
        </p:nvPicPr>
        <p:blipFill>
          <a:blip r:embed="rId6"/>
          <a:stretch>
            <a:fillRect/>
          </a:stretch>
        </p:blipFill>
        <p:spPr>
          <a:xfrm>
            <a:off x="2169846" y="1857632"/>
            <a:ext cx="7339915" cy="4128505"/>
          </a:xfrm>
          <a:prstGeom prst="rect">
            <a:avLst/>
          </a:prstGeom>
        </p:spPr>
      </p:pic>
      <p:pic>
        <p:nvPicPr>
          <p:cNvPr id="10" name="Graphic 9" descr="End with solid fill">
            <a:extLst>
              <a:ext uri="{FF2B5EF4-FFF2-40B4-BE49-F238E27FC236}">
                <a16:creationId xmlns:a16="http://schemas.microsoft.com/office/drawing/2014/main" id="{DA5492D2-A614-452F-943B-04B9EF307C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39077" y="6039020"/>
            <a:ext cx="450000" cy="450000"/>
          </a:xfrm>
          <a:prstGeom prst="rect">
            <a:avLst/>
          </a:prstGeom>
        </p:spPr>
      </p:pic>
      <p:sp>
        <p:nvSpPr>
          <p:cNvPr id="4" name="TextBox 3">
            <a:extLst>
              <a:ext uri="{FF2B5EF4-FFF2-40B4-BE49-F238E27FC236}">
                <a16:creationId xmlns:a16="http://schemas.microsoft.com/office/drawing/2014/main" id="{5E613153-B7DB-0357-61CD-AC7F3B07786B}"/>
              </a:ext>
            </a:extLst>
          </p:cNvPr>
          <p:cNvSpPr txBox="1"/>
          <p:nvPr/>
        </p:nvSpPr>
        <p:spPr>
          <a:xfrm>
            <a:off x="2169846" y="6039020"/>
            <a:ext cx="4892435" cy="307777"/>
          </a:xfrm>
          <a:prstGeom prst="rect">
            <a:avLst/>
          </a:prstGeom>
          <a:noFill/>
        </p:spPr>
        <p:txBody>
          <a:bodyPr wrap="square" rtlCol="0">
            <a:spAutoFit/>
          </a:bodyPr>
          <a:lstStyle/>
          <a:p>
            <a:r>
              <a:rPr lang="en-GB" sz="1400" dirty="0">
                <a:solidFill>
                  <a:schemeClr val="bg1"/>
                </a:solidFill>
                <a:latin typeface="Raleway" panose="020B0503030101060003" pitchFamily="34" charset="0"/>
              </a:rPr>
              <a:t>Play this video on Vimeo </a:t>
            </a:r>
            <a:r>
              <a:rPr lang="en-GB" sz="1400" dirty="0">
                <a:solidFill>
                  <a:schemeClr val="bg1"/>
                </a:solidFill>
                <a:latin typeface="Raleway" panose="020B0503030101060003" pitchFamily="34" charset="0"/>
                <a:hlinkClick r:id="rId9">
                  <a:extLst>
                    <a:ext uri="{A12FA001-AC4F-418D-AE19-62706E023703}">
                      <ahyp:hlinkClr xmlns:ahyp="http://schemas.microsoft.com/office/drawing/2018/hyperlinkcolor" val="tx"/>
                    </a:ext>
                  </a:extLst>
                </a:hlinkClick>
              </a:rPr>
              <a:t>here</a:t>
            </a:r>
            <a:endParaRPr lang="en-GB" sz="1400" dirty="0">
              <a:solidFill>
                <a:schemeClr val="bg1"/>
              </a:solidFill>
              <a:latin typeface="Raleway" panose="020B0503030101060003" pitchFamily="34" charset="0"/>
            </a:endParaRPr>
          </a:p>
        </p:txBody>
      </p:sp>
      <p:pic>
        <p:nvPicPr>
          <p:cNvPr id="5" name="Project name (en) v37">
            <a:hlinkClick r:id="" action="ppaction://media"/>
            <a:extLst>
              <a:ext uri="{FF2B5EF4-FFF2-40B4-BE49-F238E27FC236}">
                <a16:creationId xmlns:a16="http://schemas.microsoft.com/office/drawing/2014/main" id="{7E2AC05B-B758-710D-1B3A-4A354C58100A}"/>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244525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4963">
        <p159:morph option="byObject"/>
      </p:transition>
    </mc:Choice>
    <mc:Fallback xmlns="">
      <p:transition spd="slow" advTm="7496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43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3"/>
                </p:tgtEl>
              </p:cMediaNode>
            </p:video>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3"/>
                                        </p:tgtEl>
                                      </p:cBhvr>
                                    </p:cmd>
                                  </p:childTnLst>
                                </p:cTn>
                              </p:par>
                            </p:childTnLst>
                          </p:cTn>
                        </p:par>
                      </p:childTnLst>
                    </p:cTn>
                  </p:par>
                </p:childTnLst>
              </p:cTn>
              <p:nextCondLst>
                <p:cond evt="onClick" delay="0">
                  <p:tgtEl>
                    <p:spTgt spid="3"/>
                  </p:tgtEl>
                </p:cond>
              </p:nextCondLst>
            </p:seq>
            <p:audio>
              <p:cMediaNode vol="80000" showWhenStopped="0">
                <p:cTn id="16"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electronics&#10;&#10;Description automatically generated">
            <a:extLst>
              <a:ext uri="{FF2B5EF4-FFF2-40B4-BE49-F238E27FC236}">
                <a16:creationId xmlns:a16="http://schemas.microsoft.com/office/drawing/2014/main" id="{A83A8824-5E5E-D0B5-3A88-07FC71CA38D6}"/>
              </a:ext>
            </a:extLst>
          </p:cNvPr>
          <p:cNvPicPr>
            <a:picLocks noChangeAspect="1"/>
          </p:cNvPicPr>
          <p:nvPr/>
        </p:nvPicPr>
        <p:blipFill rotWithShape="1">
          <a:blip r:embed="rId4">
            <a:extLst>
              <a:ext uri="{28A0092B-C50C-407E-A947-70E740481C1C}">
                <a14:useLocalDpi xmlns:a14="http://schemas.microsoft.com/office/drawing/2010/main" val="0"/>
              </a:ext>
            </a:extLst>
          </a:blip>
          <a:srcRect r="52329"/>
          <a:stretch/>
        </p:blipFill>
        <p:spPr>
          <a:xfrm>
            <a:off x="-158409" y="-1"/>
            <a:ext cx="12350409" cy="6955277"/>
          </a:xfrm>
          <a:prstGeom prst="rect">
            <a:avLst/>
          </a:prstGeom>
        </p:spPr>
      </p:pic>
      <p:sp>
        <p:nvSpPr>
          <p:cNvPr id="15" name="Rectangle 14">
            <a:extLst>
              <a:ext uri="{FF2B5EF4-FFF2-40B4-BE49-F238E27FC236}">
                <a16:creationId xmlns:a16="http://schemas.microsoft.com/office/drawing/2014/main" id="{2283B740-AD62-454E-BA4E-390F1D63A45F}"/>
              </a:ext>
            </a:extLst>
          </p:cNvPr>
          <p:cNvSpPr/>
          <p:nvPr/>
        </p:nvSpPr>
        <p:spPr>
          <a:xfrm>
            <a:off x="328055" y="438769"/>
            <a:ext cx="11461022" cy="6156584"/>
          </a:xfrm>
          <a:prstGeom prst="rect">
            <a:avLst/>
          </a:prstGeom>
          <a:solidFill>
            <a:schemeClr val="accent2">
              <a:lumMod val="75000"/>
              <a:alpha val="6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780688A8-5A36-4B5C-B6FF-9D865F16BA14}"/>
              </a:ext>
            </a:extLst>
          </p:cNvPr>
          <p:cNvSpPr>
            <a:spLocks noGrp="1"/>
          </p:cNvSpPr>
          <p:nvPr>
            <p:ph type="title"/>
          </p:nvPr>
        </p:nvSpPr>
        <p:spPr>
          <a:xfrm>
            <a:off x="622688" y="421310"/>
            <a:ext cx="10009644" cy="1442506"/>
          </a:xfrm>
        </p:spPr>
        <p:txBody>
          <a:bodyPr>
            <a:normAutofit/>
          </a:bodyPr>
          <a:lstStyle/>
          <a:p>
            <a:pPr>
              <a:lnSpc>
                <a:spcPct val="100000"/>
              </a:lnSpc>
              <a:spcBef>
                <a:spcPts val="0"/>
              </a:spcBef>
              <a:spcAft>
                <a:spcPts val="0"/>
              </a:spcAft>
            </a:pPr>
            <a:r>
              <a:rPr lang="en-GB" sz="2800" b="1" dirty="0">
                <a:solidFill>
                  <a:schemeClr val="bg1"/>
                </a:solidFill>
                <a:effectLst/>
                <a:latin typeface="Raleway" panose="020B0503030101060003" pitchFamily="34" charset="0"/>
                <a:ea typeface="Times New Roman" panose="02020603050405020304" pitchFamily="18" charset="0"/>
                <a:cs typeface="Arial" panose="020B0604020202020204" pitchFamily="34" charset="0"/>
              </a:rPr>
              <a:t>What do the UNGPs say about managing supply chains?</a:t>
            </a:r>
            <a:endParaRPr lang="en-GB" sz="2800" b="1" dirty="0">
              <a:solidFill>
                <a:schemeClr val="bg1"/>
              </a:solidFill>
              <a:latin typeface="Times New Roman" panose="02020603050405020304" pitchFamily="18" charset="0"/>
              <a:ea typeface="Times New Roman" panose="02020603050405020304" pitchFamily="18" charset="0"/>
            </a:endParaRPr>
          </a:p>
        </p:txBody>
      </p:sp>
      <p:sp>
        <p:nvSpPr>
          <p:cNvPr id="4" name="Content Placeholder 3">
            <a:extLst>
              <a:ext uri="{FF2B5EF4-FFF2-40B4-BE49-F238E27FC236}">
                <a16:creationId xmlns:a16="http://schemas.microsoft.com/office/drawing/2014/main" id="{26B2DCBD-8306-4812-AF7C-915444FAF9FE}"/>
              </a:ext>
            </a:extLst>
          </p:cNvPr>
          <p:cNvSpPr>
            <a:spLocks noGrp="1"/>
          </p:cNvSpPr>
          <p:nvPr>
            <p:ph sz="half" idx="2"/>
          </p:nvPr>
        </p:nvSpPr>
        <p:spPr>
          <a:xfrm>
            <a:off x="690777" y="1720185"/>
            <a:ext cx="10323082" cy="4700866"/>
          </a:xfrm>
        </p:spPr>
        <p:txBody>
          <a:bodyPr>
            <a:normAutofit fontScale="55000" lnSpcReduction="20000"/>
          </a:bodyPr>
          <a:lstStyle/>
          <a:p>
            <a:pPr>
              <a:lnSpc>
                <a:spcPct val="110000"/>
              </a:lnSpc>
            </a:pPr>
            <a:r>
              <a:rPr lang="en-GB" sz="2600" dirty="0">
                <a:solidFill>
                  <a:schemeClr val="bg1"/>
                </a:solidFill>
                <a:latin typeface="Raleway" panose="020B0503030101060003" pitchFamily="34" charset="0"/>
              </a:rPr>
              <a:t>The </a:t>
            </a:r>
            <a:r>
              <a:rPr lang="en-GB" sz="2600" dirty="0">
                <a:solidFill>
                  <a:schemeClr val="bg1"/>
                </a:solidFill>
                <a:effectLst/>
                <a:latin typeface="Raleway" panose="020B0503030101060003" pitchFamily="34" charset="0"/>
              </a:rPr>
              <a:t>UN Guiding Principles on Business and Human Rights</a:t>
            </a:r>
            <a:r>
              <a:rPr lang="en-GB" sz="2600" dirty="0">
                <a:solidFill>
                  <a:schemeClr val="bg1"/>
                </a:solidFill>
                <a:latin typeface="Raleway" panose="020B0503030101060003" pitchFamily="34" charset="0"/>
              </a:rPr>
              <a:t>, or UNGPs, provide guidance relevant to managing human rights risks in the supply chain.</a:t>
            </a:r>
          </a:p>
          <a:p>
            <a:pPr>
              <a:lnSpc>
                <a:spcPct val="110000"/>
              </a:lnSpc>
            </a:pPr>
            <a:r>
              <a:rPr lang="en-GB" sz="2600" dirty="0">
                <a:solidFill>
                  <a:schemeClr val="bg1"/>
                </a:solidFill>
                <a:latin typeface="Raleway" panose="020B0503030101060003" pitchFamily="34" charset="0"/>
              </a:rPr>
              <a:t>Importantly, the UNGPs adopt an expansive definition of “</a:t>
            </a:r>
            <a:r>
              <a:rPr lang="en-GB" sz="2600" b="1" dirty="0">
                <a:solidFill>
                  <a:schemeClr val="accent4">
                    <a:lumMod val="40000"/>
                    <a:lumOff val="60000"/>
                  </a:schemeClr>
                </a:solidFill>
                <a:latin typeface="Raleway" panose="020B0503030101060003" pitchFamily="34" charset="0"/>
              </a:rPr>
              <a:t>business relationships</a:t>
            </a:r>
            <a:r>
              <a:rPr lang="en-GB" sz="2600" dirty="0">
                <a:solidFill>
                  <a:schemeClr val="bg1"/>
                </a:solidFill>
                <a:latin typeface="Raleway" panose="020B0503030101060003" pitchFamily="34" charset="0"/>
              </a:rPr>
              <a:t>” that </a:t>
            </a:r>
            <a:r>
              <a:rPr lang="en-GB" sz="2600" b="1" dirty="0">
                <a:solidFill>
                  <a:schemeClr val="accent4">
                    <a:lumMod val="40000"/>
                    <a:lumOff val="60000"/>
                  </a:schemeClr>
                </a:solidFill>
                <a:latin typeface="Raleway" panose="020B0503030101060003" pitchFamily="34" charset="0"/>
              </a:rPr>
              <a:t>goes beyond direct, first-tier and contractual relationships</a:t>
            </a:r>
            <a:r>
              <a:rPr lang="en-GB" sz="2600" dirty="0">
                <a:solidFill>
                  <a:schemeClr val="bg1"/>
                </a:solidFill>
                <a:latin typeface="Raleway" panose="020B0503030101060003" pitchFamily="34" charset="0"/>
              </a:rPr>
              <a:t>. This definition includes relationships with business </a:t>
            </a:r>
            <a:r>
              <a:rPr lang="en-GB" sz="2600" b="1" dirty="0">
                <a:solidFill>
                  <a:schemeClr val="accent4">
                    <a:lumMod val="40000"/>
                    <a:lumOff val="60000"/>
                  </a:schemeClr>
                </a:solidFill>
                <a:latin typeface="Raleway" panose="020B0503030101060003" pitchFamily="34" charset="0"/>
              </a:rPr>
              <a:t>partners, entities in a company’s value chain and entities directly linked to the company’s operations, products or services</a:t>
            </a:r>
            <a:r>
              <a:rPr lang="en-GB" sz="2600" dirty="0">
                <a:solidFill>
                  <a:schemeClr val="bg1"/>
                </a:solidFill>
                <a:latin typeface="Raleway" panose="020B0503030101060003" pitchFamily="34" charset="0"/>
              </a:rPr>
              <a:t>. </a:t>
            </a:r>
          </a:p>
          <a:p>
            <a:pPr algn="r">
              <a:lnSpc>
                <a:spcPct val="110000"/>
              </a:lnSpc>
              <a:buFont typeface="Wingdings" pitchFamily="2" charset="2"/>
              <a:buChar char="à"/>
            </a:pPr>
            <a:r>
              <a:rPr lang="en-GB" sz="2600" dirty="0">
                <a:solidFill>
                  <a:schemeClr val="bg1"/>
                </a:solidFill>
                <a:latin typeface="Raleway" panose="020B0503030101060003" pitchFamily="34" charset="0"/>
              </a:rPr>
              <a:t>See the Commentary to </a:t>
            </a:r>
            <a:r>
              <a:rPr lang="en-GB" sz="2600" i="1" dirty="0">
                <a:solidFill>
                  <a:schemeClr val="bg1"/>
                </a:solidFill>
                <a:latin typeface="Raleway" panose="020B0503030101060003" pitchFamily="34" charset="0"/>
              </a:rPr>
              <a:t>Guiding Principle 13 </a:t>
            </a:r>
            <a:r>
              <a:rPr lang="en-GB" sz="2600" dirty="0">
                <a:solidFill>
                  <a:schemeClr val="bg1"/>
                </a:solidFill>
                <a:latin typeface="Raleway" panose="020B0503030101060003" pitchFamily="34" charset="0"/>
              </a:rPr>
              <a:t>for more.</a:t>
            </a:r>
          </a:p>
          <a:p>
            <a:pPr algn="r">
              <a:lnSpc>
                <a:spcPct val="110000"/>
              </a:lnSpc>
              <a:buFont typeface="Wingdings" pitchFamily="2" charset="2"/>
              <a:buChar char="à"/>
            </a:pPr>
            <a:endParaRPr lang="en-GB" sz="2600" dirty="0">
              <a:solidFill>
                <a:schemeClr val="bg1"/>
              </a:solidFill>
              <a:latin typeface="Raleway" panose="020B0503030101060003" pitchFamily="34" charset="0"/>
            </a:endParaRPr>
          </a:p>
          <a:p>
            <a:pPr marL="0" indent="0">
              <a:lnSpc>
                <a:spcPct val="110000"/>
              </a:lnSpc>
              <a:buNone/>
            </a:pPr>
            <a:r>
              <a:rPr lang="en-GB" sz="2600" b="1" dirty="0">
                <a:solidFill>
                  <a:schemeClr val="bg1"/>
                </a:solidFill>
                <a:latin typeface="Raleway" panose="020B0503030101060003" pitchFamily="34" charset="0"/>
              </a:rPr>
              <a:t>ADDITIONAL KEY GUIDANCE INCLUDES</a:t>
            </a:r>
            <a:r>
              <a:rPr lang="en-GB" sz="2600" dirty="0">
                <a:solidFill>
                  <a:schemeClr val="bg1"/>
                </a:solidFill>
                <a:latin typeface="Raleway" panose="020B0503030101060003" pitchFamily="34" charset="0"/>
              </a:rPr>
              <a:t>: </a:t>
            </a:r>
          </a:p>
          <a:p>
            <a:pPr>
              <a:lnSpc>
                <a:spcPct val="110000"/>
              </a:lnSpc>
            </a:pPr>
            <a:r>
              <a:rPr lang="en-GB" sz="2600" b="1" dirty="0">
                <a:solidFill>
                  <a:schemeClr val="accent4">
                    <a:lumMod val="40000"/>
                    <a:lumOff val="60000"/>
                  </a:schemeClr>
                </a:solidFill>
                <a:latin typeface="Raleway" panose="020B0503030101060003" pitchFamily="34" charset="0"/>
              </a:rPr>
              <a:t>Companies should avoid contributing to adverse impacts </a:t>
            </a:r>
            <a:r>
              <a:rPr lang="en-GB" sz="2600" dirty="0">
                <a:solidFill>
                  <a:schemeClr val="bg1"/>
                </a:solidFill>
                <a:latin typeface="Raleway" panose="020B0503030101060003" pitchFamily="34" charset="0"/>
              </a:rPr>
              <a:t>and use leverage to seek to prevent or mitigate those that are directly linked to their operations, products or services by their business relationships.</a:t>
            </a:r>
          </a:p>
          <a:p>
            <a:pPr>
              <a:lnSpc>
                <a:spcPct val="110000"/>
              </a:lnSpc>
              <a:buFont typeface="Arial" panose="020B0604020202020204" pitchFamily="34" charset="0"/>
              <a:buChar char="•"/>
            </a:pPr>
            <a:r>
              <a:rPr lang="en-GB" sz="2600" b="1" dirty="0">
                <a:solidFill>
                  <a:schemeClr val="accent4">
                    <a:lumMod val="40000"/>
                    <a:lumOff val="60000"/>
                  </a:schemeClr>
                </a:solidFill>
                <a:latin typeface="Raleway" panose="020B0503030101060003" pitchFamily="34" charset="0"/>
              </a:rPr>
              <a:t>Human rights due diligence should be initiated as early as possible </a:t>
            </a:r>
            <a:r>
              <a:rPr lang="en-GB" sz="2600" dirty="0">
                <a:solidFill>
                  <a:schemeClr val="bg1"/>
                </a:solidFill>
                <a:latin typeface="Raleway" panose="020B0503030101060003" pitchFamily="34" charset="0"/>
              </a:rPr>
              <a:t>in the development of a new relationship, because human rights risks can be increased or mitigated at the stage of setting expectations and structuring contracts.</a:t>
            </a:r>
          </a:p>
          <a:p>
            <a:pPr>
              <a:lnSpc>
                <a:spcPct val="110000"/>
              </a:lnSpc>
              <a:buFont typeface="Arial" panose="020B0604020202020204" pitchFamily="34" charset="0"/>
              <a:buChar char="•"/>
            </a:pPr>
            <a:r>
              <a:rPr lang="en-GB" sz="2600" b="1" dirty="0">
                <a:solidFill>
                  <a:schemeClr val="accent4">
                    <a:lumMod val="40000"/>
                    <a:lumOff val="60000"/>
                  </a:schemeClr>
                </a:solidFill>
                <a:latin typeface="Raleway" panose="020B0503030101060003" pitchFamily="34" charset="0"/>
              </a:rPr>
              <a:t>Companies should identify general areas where the risk of adverse impacts is most significant</a:t>
            </a:r>
            <a:r>
              <a:rPr lang="en-GB" sz="2600" dirty="0">
                <a:solidFill>
                  <a:schemeClr val="accent4">
                    <a:lumMod val="40000"/>
                    <a:lumOff val="60000"/>
                  </a:schemeClr>
                </a:solidFill>
                <a:latin typeface="Raleway" panose="020B0503030101060003" pitchFamily="34" charset="0"/>
              </a:rPr>
              <a:t> </a:t>
            </a:r>
            <a:r>
              <a:rPr lang="en-GB" sz="2600" dirty="0">
                <a:solidFill>
                  <a:schemeClr val="bg1"/>
                </a:solidFill>
                <a:latin typeface="Raleway" panose="020B0503030101060003" pitchFamily="34" charset="0"/>
              </a:rPr>
              <a:t>and prioritise these for human rights due diligence where the number of entities in the supply chain makes it unreasonably difficult to conduct due diligence across all entities.</a:t>
            </a:r>
          </a:p>
          <a:p>
            <a:pPr>
              <a:lnSpc>
                <a:spcPct val="110000"/>
              </a:lnSpc>
              <a:buFont typeface="Arial" panose="020B0604020202020204" pitchFamily="34" charset="0"/>
              <a:buChar char="•"/>
            </a:pPr>
            <a:r>
              <a:rPr lang="en-GB" sz="2600" b="1" dirty="0">
                <a:solidFill>
                  <a:schemeClr val="accent4">
                    <a:lumMod val="40000"/>
                    <a:lumOff val="60000"/>
                  </a:schemeClr>
                </a:solidFill>
                <a:latin typeface="Raleway" panose="020B0503030101060003" pitchFamily="34" charset="0"/>
              </a:rPr>
              <a:t>Assessments of human rights impact should be undertaken prior to entering into a new relationship</a:t>
            </a:r>
            <a:r>
              <a:rPr lang="en-GB" sz="2600" dirty="0">
                <a:solidFill>
                  <a:schemeClr val="accent4">
                    <a:lumMod val="40000"/>
                    <a:lumOff val="60000"/>
                  </a:schemeClr>
                </a:solidFill>
                <a:latin typeface="Raleway" panose="020B0503030101060003" pitchFamily="34" charset="0"/>
              </a:rPr>
              <a:t> </a:t>
            </a:r>
            <a:r>
              <a:rPr lang="en-GB" sz="2600" dirty="0">
                <a:solidFill>
                  <a:schemeClr val="bg1"/>
                </a:solidFill>
                <a:latin typeface="Raleway" panose="020B0503030101060003" pitchFamily="34" charset="0"/>
              </a:rPr>
              <a:t>and periodically through the life of the relationship.</a:t>
            </a:r>
          </a:p>
          <a:p>
            <a:pPr marL="0" indent="0" algn="r">
              <a:lnSpc>
                <a:spcPct val="110000"/>
              </a:lnSpc>
              <a:buNone/>
            </a:pPr>
            <a:r>
              <a:rPr lang="en-GB" sz="2200" dirty="0">
                <a:solidFill>
                  <a:schemeClr val="bg1"/>
                </a:solidFill>
                <a:latin typeface="Raleway" panose="020B0503030101060003" pitchFamily="34" charset="0"/>
                <a:sym typeface="Wingdings" pitchFamily="2" charset="2"/>
              </a:rPr>
              <a:t> </a:t>
            </a:r>
            <a:r>
              <a:rPr lang="en-GB" sz="2500" dirty="0">
                <a:solidFill>
                  <a:schemeClr val="bg1"/>
                </a:solidFill>
                <a:latin typeface="Raleway" panose="020B0503030101060003" pitchFamily="34" charset="0"/>
              </a:rPr>
              <a:t>See </a:t>
            </a:r>
            <a:r>
              <a:rPr lang="en-GB" sz="2500" i="1" dirty="0">
                <a:solidFill>
                  <a:schemeClr val="bg1"/>
                </a:solidFill>
                <a:latin typeface="Raleway" panose="020B0503030101060003" pitchFamily="34" charset="0"/>
              </a:rPr>
              <a:t>Guiding Principles 13 and 17 – 19 </a:t>
            </a:r>
            <a:r>
              <a:rPr lang="en-GB" sz="2500" dirty="0">
                <a:solidFill>
                  <a:schemeClr val="bg1"/>
                </a:solidFill>
                <a:latin typeface="Raleway" panose="020B0503030101060003" pitchFamily="34" charset="0"/>
              </a:rPr>
              <a:t>for more</a:t>
            </a:r>
            <a:r>
              <a:rPr lang="en-GB" sz="2200" dirty="0">
                <a:solidFill>
                  <a:schemeClr val="bg1"/>
                </a:solidFill>
                <a:latin typeface="Raleway" panose="020B0503030101060003" pitchFamily="34" charset="0"/>
              </a:rPr>
              <a:t>.</a:t>
            </a:r>
            <a:endParaRPr lang="en-GB" sz="3300" b="0" i="0" dirty="0">
              <a:solidFill>
                <a:schemeClr val="bg1"/>
              </a:solidFill>
              <a:effectLst/>
              <a:latin typeface="Raleway" panose="020B0503030101060003" pitchFamily="34" charset="0"/>
            </a:endParaRPr>
          </a:p>
        </p:txBody>
      </p:sp>
      <p:pic>
        <p:nvPicPr>
          <p:cNvPr id="10" name="Graphic 9" descr="End with solid fill">
            <a:extLst>
              <a:ext uri="{FF2B5EF4-FFF2-40B4-BE49-F238E27FC236}">
                <a16:creationId xmlns:a16="http://schemas.microsoft.com/office/drawing/2014/main" id="{DA5492D2-A614-452F-943B-04B9EF307C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6867" y="6100315"/>
            <a:ext cx="450000" cy="450000"/>
          </a:xfrm>
          <a:prstGeom prst="rect">
            <a:avLst/>
          </a:prstGeom>
        </p:spPr>
      </p:pic>
      <p:pic>
        <p:nvPicPr>
          <p:cNvPr id="8" name="Picture 7" descr="Logo, icon&#10;&#10;Description automatically generated">
            <a:extLst>
              <a:ext uri="{FF2B5EF4-FFF2-40B4-BE49-F238E27FC236}">
                <a16:creationId xmlns:a16="http://schemas.microsoft.com/office/drawing/2014/main" id="{0D385D21-2475-1792-4CDB-6F8FCDDE7108}"/>
              </a:ext>
            </a:extLst>
          </p:cNvPr>
          <p:cNvPicPr>
            <a:picLocks noChangeAspect="1"/>
          </p:cNvPicPr>
          <p:nvPr/>
        </p:nvPicPr>
        <p:blipFill rotWithShape="1">
          <a:blip r:embed="rId7">
            <a:alphaModFix/>
            <a:extLst>
              <a:ext uri="{28A0092B-C50C-407E-A947-70E740481C1C}">
                <a14:useLocalDpi xmlns:a14="http://schemas.microsoft.com/office/drawing/2010/main" val="0"/>
              </a:ext>
            </a:extLst>
          </a:blip>
          <a:srcRect l="4594" t="4571" r="5811" b="6028"/>
          <a:stretch/>
        </p:blipFill>
        <p:spPr>
          <a:xfrm>
            <a:off x="10632332" y="718465"/>
            <a:ext cx="876300" cy="874395"/>
          </a:xfrm>
          <a:prstGeom prst="rect">
            <a:avLst/>
          </a:prstGeom>
        </p:spPr>
      </p:pic>
      <p:pic>
        <p:nvPicPr>
          <p:cNvPr id="5" name="Project name (en) v38">
            <a:hlinkClick r:id="" action="ppaction://media"/>
            <a:extLst>
              <a:ext uri="{FF2B5EF4-FFF2-40B4-BE49-F238E27FC236}">
                <a16:creationId xmlns:a16="http://schemas.microsoft.com/office/drawing/2014/main" id="{1DF5868D-1B17-2DE7-11AA-9DF1413E177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936623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4963">
        <p159:morph option="byObject"/>
      </p:transition>
    </mc:Choice>
    <mc:Fallback xmlns="">
      <p:transition spd="slow" advTm="749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3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electronics&#10;&#10;Description automatically generated">
            <a:extLst>
              <a:ext uri="{FF2B5EF4-FFF2-40B4-BE49-F238E27FC236}">
                <a16:creationId xmlns:a16="http://schemas.microsoft.com/office/drawing/2014/main" id="{A83A8824-5E5E-D0B5-3A88-07FC71CA38D6}"/>
              </a:ext>
            </a:extLst>
          </p:cNvPr>
          <p:cNvPicPr>
            <a:picLocks noChangeAspect="1"/>
          </p:cNvPicPr>
          <p:nvPr/>
        </p:nvPicPr>
        <p:blipFill rotWithShape="1">
          <a:blip r:embed="rId4">
            <a:extLst>
              <a:ext uri="{28A0092B-C50C-407E-A947-70E740481C1C}">
                <a14:useLocalDpi xmlns:a14="http://schemas.microsoft.com/office/drawing/2010/main" val="0"/>
              </a:ext>
            </a:extLst>
          </a:blip>
          <a:srcRect r="52329"/>
          <a:stretch/>
        </p:blipFill>
        <p:spPr>
          <a:xfrm>
            <a:off x="-158409" y="-1"/>
            <a:ext cx="12350409" cy="6955277"/>
          </a:xfrm>
          <a:prstGeom prst="rect">
            <a:avLst/>
          </a:prstGeom>
        </p:spPr>
      </p:pic>
      <p:sp>
        <p:nvSpPr>
          <p:cNvPr id="15" name="Rectangle 14">
            <a:extLst>
              <a:ext uri="{FF2B5EF4-FFF2-40B4-BE49-F238E27FC236}">
                <a16:creationId xmlns:a16="http://schemas.microsoft.com/office/drawing/2014/main" id="{2283B740-AD62-454E-BA4E-390F1D63A45F}"/>
              </a:ext>
            </a:extLst>
          </p:cNvPr>
          <p:cNvSpPr/>
          <p:nvPr/>
        </p:nvSpPr>
        <p:spPr>
          <a:xfrm>
            <a:off x="328055" y="438769"/>
            <a:ext cx="11461022" cy="6156584"/>
          </a:xfrm>
          <a:prstGeom prst="rect">
            <a:avLst/>
          </a:prstGeom>
          <a:solidFill>
            <a:schemeClr val="accent2">
              <a:lumMod val="75000"/>
              <a:alpha val="6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780688A8-5A36-4B5C-B6FF-9D865F16BA14}"/>
              </a:ext>
            </a:extLst>
          </p:cNvPr>
          <p:cNvSpPr>
            <a:spLocks noGrp="1"/>
          </p:cNvSpPr>
          <p:nvPr>
            <p:ph type="title"/>
          </p:nvPr>
        </p:nvSpPr>
        <p:spPr>
          <a:xfrm>
            <a:off x="622688" y="567822"/>
            <a:ext cx="10528942" cy="1014726"/>
          </a:xfrm>
        </p:spPr>
        <p:txBody>
          <a:bodyPr>
            <a:normAutofit/>
          </a:bodyPr>
          <a:lstStyle/>
          <a:p>
            <a:pPr algn="just">
              <a:lnSpc>
                <a:spcPct val="100000"/>
              </a:lnSpc>
              <a:spcBef>
                <a:spcPts val="0"/>
              </a:spcBef>
              <a:spcAft>
                <a:spcPts val="0"/>
              </a:spcAft>
            </a:pPr>
            <a:r>
              <a:rPr lang="en-GB" sz="4000" b="1" dirty="0">
                <a:solidFill>
                  <a:schemeClr val="bg1"/>
                </a:solidFill>
                <a:effectLst/>
                <a:latin typeface="Raleway" panose="020B0503030101060003" pitchFamily="34" charset="0"/>
                <a:ea typeface="Times New Roman" panose="02020603050405020304" pitchFamily="18" charset="0"/>
                <a:cs typeface="Arial" panose="020B0604020202020204" pitchFamily="34" charset="0"/>
              </a:rPr>
              <a:t>Insights from business practice</a:t>
            </a:r>
            <a:endParaRPr lang="en-GB" sz="4000" b="1" dirty="0">
              <a:solidFill>
                <a:schemeClr val="bg1"/>
              </a:solidFill>
              <a:latin typeface="Times New Roman" panose="02020603050405020304" pitchFamily="18" charset="0"/>
              <a:ea typeface="Times New Roman" panose="02020603050405020304" pitchFamily="18" charset="0"/>
            </a:endParaRPr>
          </a:p>
        </p:txBody>
      </p:sp>
      <p:sp>
        <p:nvSpPr>
          <p:cNvPr id="4" name="Content Placeholder 3">
            <a:extLst>
              <a:ext uri="{FF2B5EF4-FFF2-40B4-BE49-F238E27FC236}">
                <a16:creationId xmlns:a16="http://schemas.microsoft.com/office/drawing/2014/main" id="{26B2DCBD-8306-4812-AF7C-915444FAF9FE}"/>
              </a:ext>
            </a:extLst>
          </p:cNvPr>
          <p:cNvSpPr>
            <a:spLocks noGrp="1"/>
          </p:cNvSpPr>
          <p:nvPr>
            <p:ph sz="half" idx="2"/>
          </p:nvPr>
        </p:nvSpPr>
        <p:spPr>
          <a:xfrm>
            <a:off x="622688" y="2423077"/>
            <a:ext cx="10788214" cy="4172276"/>
          </a:xfrm>
        </p:spPr>
        <p:txBody>
          <a:bodyPr>
            <a:normAutofit/>
          </a:bodyPr>
          <a:lstStyle/>
          <a:p>
            <a:pPr algn="l" fontAlgn="t">
              <a:lnSpc>
                <a:spcPct val="100000"/>
              </a:lnSpc>
              <a:buClr>
                <a:schemeClr val="bg1"/>
              </a:buClr>
              <a:buFont typeface="Arial" panose="020B0604020202020204" pitchFamily="34" charset="0"/>
              <a:buChar char="•"/>
            </a:pPr>
            <a:r>
              <a:rPr lang="en-GB" sz="2000" b="1" i="0" u="none" strike="noStrike" dirty="0">
                <a:solidFill>
                  <a:schemeClr val="accent4">
                    <a:lumMod val="40000"/>
                    <a:lumOff val="60000"/>
                  </a:schemeClr>
                </a:solidFill>
                <a:effectLst/>
                <a:latin typeface="Raleway" panose="020B0503030101060003" pitchFamily="34" charset="0"/>
              </a:rPr>
              <a:t>Prioritise effectively </a:t>
            </a:r>
            <a:r>
              <a:rPr lang="en-GB" sz="2000" i="0" u="none" strike="noStrike" dirty="0">
                <a:solidFill>
                  <a:schemeClr val="bg1"/>
                </a:solidFill>
                <a:effectLst/>
                <a:latin typeface="Raleway" panose="020B0503030101060003" pitchFamily="34" charset="0"/>
              </a:rPr>
              <a:t>to overcome challenges of scale.</a:t>
            </a:r>
            <a:endParaRPr lang="en-GB" sz="2000" i="0" dirty="0">
              <a:solidFill>
                <a:schemeClr val="bg1"/>
              </a:solidFill>
              <a:effectLst/>
              <a:latin typeface="Raleway" panose="020B0503030101060003" pitchFamily="34" charset="0"/>
            </a:endParaRPr>
          </a:p>
          <a:p>
            <a:pPr algn="l" fontAlgn="t">
              <a:lnSpc>
                <a:spcPct val="100000"/>
              </a:lnSpc>
              <a:buClr>
                <a:schemeClr val="bg1"/>
              </a:buClr>
              <a:buFont typeface="Arial" panose="020B0604020202020204" pitchFamily="34" charset="0"/>
              <a:buChar char="•"/>
            </a:pPr>
            <a:r>
              <a:rPr lang="en-GB" sz="2000" i="0" u="none" strike="noStrike" dirty="0">
                <a:solidFill>
                  <a:schemeClr val="bg1"/>
                </a:solidFill>
                <a:effectLst/>
                <a:latin typeface="Raleway" panose="020B0503030101060003" pitchFamily="34" charset="0"/>
              </a:rPr>
              <a:t>Embed human rights in </a:t>
            </a:r>
            <a:r>
              <a:rPr lang="en-GB" sz="2000" b="1" i="0" u="none" strike="noStrike" dirty="0">
                <a:solidFill>
                  <a:schemeClr val="accent4">
                    <a:lumMod val="40000"/>
                    <a:lumOff val="60000"/>
                  </a:schemeClr>
                </a:solidFill>
                <a:effectLst/>
                <a:latin typeface="Raleway" panose="020B0503030101060003" pitchFamily="34" charset="0"/>
              </a:rPr>
              <a:t>existing systems</a:t>
            </a:r>
            <a:r>
              <a:rPr lang="en-GB" sz="2000" i="0" u="none" strike="noStrike" dirty="0">
                <a:solidFill>
                  <a:schemeClr val="bg1"/>
                </a:solidFill>
                <a:effectLst/>
                <a:latin typeface="Raleway" panose="020B0503030101060003" pitchFamily="34" charset="0"/>
              </a:rPr>
              <a:t>.</a:t>
            </a:r>
            <a:endParaRPr lang="en-GB" sz="2000" i="0" dirty="0">
              <a:solidFill>
                <a:schemeClr val="bg1"/>
              </a:solidFill>
              <a:effectLst/>
              <a:latin typeface="Raleway" panose="020B0503030101060003" pitchFamily="34" charset="0"/>
            </a:endParaRPr>
          </a:p>
          <a:p>
            <a:pPr algn="l" fontAlgn="t">
              <a:lnSpc>
                <a:spcPct val="100000"/>
              </a:lnSpc>
              <a:buClr>
                <a:schemeClr val="bg1"/>
              </a:buClr>
              <a:buFont typeface="Arial" panose="020B0604020202020204" pitchFamily="34" charset="0"/>
              <a:buChar char="•"/>
            </a:pPr>
            <a:r>
              <a:rPr lang="en-GB" sz="2000" i="0" u="none" strike="noStrike" dirty="0">
                <a:solidFill>
                  <a:schemeClr val="bg1"/>
                </a:solidFill>
                <a:effectLst/>
                <a:latin typeface="Raleway" panose="020B0503030101060003" pitchFamily="34" charset="0"/>
              </a:rPr>
              <a:t>Use audits but </a:t>
            </a:r>
            <a:r>
              <a:rPr lang="en-GB" sz="2000" b="1" i="0" u="none" strike="noStrike" dirty="0">
                <a:solidFill>
                  <a:schemeClr val="accent4">
                    <a:lumMod val="40000"/>
                    <a:lumOff val="60000"/>
                  </a:schemeClr>
                </a:solidFill>
                <a:effectLst/>
                <a:latin typeface="Raleway" panose="020B0503030101060003" pitchFamily="34" charset="0"/>
              </a:rPr>
              <a:t>go beyond tick-box exercises</a:t>
            </a:r>
            <a:r>
              <a:rPr lang="en-GB" sz="2000" i="0" u="none" strike="noStrike" dirty="0">
                <a:solidFill>
                  <a:schemeClr val="bg1"/>
                </a:solidFill>
                <a:effectLst/>
                <a:latin typeface="Raleway" panose="020B0503030101060003" pitchFamily="34" charset="0"/>
              </a:rPr>
              <a:t>. Learn from and act on the findings.</a:t>
            </a:r>
            <a:endParaRPr lang="en-GB" sz="2000" i="0" dirty="0">
              <a:solidFill>
                <a:schemeClr val="bg1"/>
              </a:solidFill>
              <a:effectLst/>
              <a:latin typeface="Raleway" panose="020B0503030101060003" pitchFamily="34" charset="0"/>
            </a:endParaRPr>
          </a:p>
          <a:p>
            <a:pPr algn="l" fontAlgn="t">
              <a:lnSpc>
                <a:spcPct val="100000"/>
              </a:lnSpc>
              <a:buClr>
                <a:schemeClr val="bg1"/>
              </a:buClr>
              <a:buFont typeface="Arial" panose="020B0604020202020204" pitchFamily="34" charset="0"/>
              <a:buChar char="•"/>
            </a:pPr>
            <a:r>
              <a:rPr lang="en-GB" sz="2000" b="1" i="0" u="none" strike="noStrike" dirty="0">
                <a:solidFill>
                  <a:schemeClr val="accent4">
                    <a:lumMod val="40000"/>
                    <a:lumOff val="60000"/>
                  </a:schemeClr>
                </a:solidFill>
                <a:effectLst/>
                <a:latin typeface="Raleway" panose="020B0503030101060003" pitchFamily="34" charset="0"/>
              </a:rPr>
              <a:t>Interviews</a:t>
            </a:r>
            <a:r>
              <a:rPr lang="en-GB" sz="2000" i="0" u="none" strike="noStrike" dirty="0">
                <a:solidFill>
                  <a:schemeClr val="bg1"/>
                </a:solidFill>
                <a:effectLst/>
                <a:latin typeface="Raleway" panose="020B0503030101060003" pitchFamily="34" charset="0"/>
              </a:rPr>
              <a:t> and </a:t>
            </a:r>
            <a:r>
              <a:rPr lang="en-GB" sz="2000" b="1" i="0" u="none" strike="noStrike" dirty="0">
                <a:solidFill>
                  <a:schemeClr val="accent4">
                    <a:lumMod val="40000"/>
                    <a:lumOff val="60000"/>
                  </a:schemeClr>
                </a:solidFill>
                <a:effectLst/>
                <a:latin typeface="Raleway" panose="020B0503030101060003" pitchFamily="34" charset="0"/>
              </a:rPr>
              <a:t>conversations</a:t>
            </a:r>
            <a:r>
              <a:rPr lang="en-GB" sz="2000" i="0" u="none" strike="noStrike" dirty="0">
                <a:solidFill>
                  <a:schemeClr val="bg1"/>
                </a:solidFill>
                <a:effectLst/>
                <a:latin typeface="Raleway" panose="020B0503030101060003" pitchFamily="34" charset="0"/>
              </a:rPr>
              <a:t> can deepen understanding of realities on the ground.</a:t>
            </a:r>
            <a:endParaRPr lang="en-GB" sz="2000" i="0" dirty="0">
              <a:solidFill>
                <a:schemeClr val="bg1"/>
              </a:solidFill>
              <a:effectLst/>
              <a:latin typeface="Raleway" panose="020B0503030101060003" pitchFamily="34" charset="0"/>
            </a:endParaRPr>
          </a:p>
          <a:p>
            <a:pPr algn="l" fontAlgn="t">
              <a:lnSpc>
                <a:spcPct val="100000"/>
              </a:lnSpc>
              <a:buClr>
                <a:schemeClr val="bg1"/>
              </a:buClr>
              <a:buFont typeface="Arial" panose="020B0604020202020204" pitchFamily="34" charset="0"/>
              <a:buChar char="•"/>
            </a:pPr>
            <a:r>
              <a:rPr lang="en-GB" sz="2000" i="0" u="none" strike="noStrike" dirty="0">
                <a:solidFill>
                  <a:schemeClr val="bg1"/>
                </a:solidFill>
                <a:effectLst/>
                <a:latin typeface="Raleway" panose="020B0503030101060003" pitchFamily="34" charset="0"/>
              </a:rPr>
              <a:t>Worker voice tools are not a panacea, but can be valuable to </a:t>
            </a:r>
            <a:r>
              <a:rPr lang="en-GB" sz="2000" b="1" i="0" u="none" strike="noStrike" dirty="0">
                <a:solidFill>
                  <a:schemeClr val="accent4">
                    <a:lumMod val="40000"/>
                    <a:lumOff val="60000"/>
                  </a:schemeClr>
                </a:solidFill>
                <a:effectLst/>
                <a:latin typeface="Raleway" panose="020B0503030101060003" pitchFamily="34" charset="0"/>
              </a:rPr>
              <a:t>boost visibility of issues</a:t>
            </a:r>
            <a:r>
              <a:rPr lang="en-GB" sz="2000" i="0" u="none" strike="noStrike" dirty="0">
                <a:solidFill>
                  <a:schemeClr val="bg1"/>
                </a:solidFill>
                <a:effectLst/>
                <a:latin typeface="Raleway" panose="020B0503030101060003" pitchFamily="34" charset="0"/>
              </a:rPr>
              <a:t>.</a:t>
            </a:r>
            <a:endParaRPr lang="en-GB" sz="2000" i="0" dirty="0">
              <a:solidFill>
                <a:schemeClr val="bg1"/>
              </a:solidFill>
              <a:effectLst/>
              <a:latin typeface="Raleway" panose="020B0503030101060003" pitchFamily="34" charset="0"/>
            </a:endParaRPr>
          </a:p>
          <a:p>
            <a:pPr algn="l" fontAlgn="t">
              <a:lnSpc>
                <a:spcPct val="100000"/>
              </a:lnSpc>
              <a:buClr>
                <a:schemeClr val="bg1"/>
              </a:buClr>
              <a:buFont typeface="Arial" panose="020B0604020202020204" pitchFamily="34" charset="0"/>
              <a:buChar char="•"/>
            </a:pPr>
            <a:r>
              <a:rPr lang="en-GB" sz="2000" i="0" u="none" strike="noStrike" dirty="0">
                <a:solidFill>
                  <a:schemeClr val="bg1"/>
                </a:solidFill>
                <a:effectLst/>
                <a:latin typeface="Raleway" panose="020B0503030101060003" pitchFamily="34" charset="0"/>
              </a:rPr>
              <a:t>Look at the whole system to </a:t>
            </a:r>
            <a:r>
              <a:rPr lang="en-GB" sz="2000" b="1" i="0" u="none" strike="noStrike" dirty="0">
                <a:solidFill>
                  <a:schemeClr val="accent4">
                    <a:lumMod val="40000"/>
                    <a:lumOff val="60000"/>
                  </a:schemeClr>
                </a:solidFill>
                <a:effectLst/>
                <a:latin typeface="Raleway" panose="020B0503030101060003" pitchFamily="34" charset="0"/>
              </a:rPr>
              <a:t>understand the challenges </a:t>
            </a:r>
            <a:r>
              <a:rPr lang="en-GB" sz="2000" i="0" u="none" strike="noStrike" dirty="0">
                <a:solidFill>
                  <a:schemeClr val="bg1"/>
                </a:solidFill>
                <a:effectLst/>
                <a:latin typeface="Raleway" panose="020B0503030101060003" pitchFamily="34" charset="0"/>
              </a:rPr>
              <a:t>and </a:t>
            </a:r>
            <a:r>
              <a:rPr lang="en-GB" sz="2000" b="1" i="0" u="none" strike="noStrike" dirty="0">
                <a:solidFill>
                  <a:schemeClr val="accent4">
                    <a:lumMod val="40000"/>
                    <a:lumOff val="60000"/>
                  </a:schemeClr>
                </a:solidFill>
                <a:effectLst/>
                <a:latin typeface="Raleway" panose="020B0503030101060003" pitchFamily="34" charset="0"/>
              </a:rPr>
              <a:t>identify smart actions</a:t>
            </a:r>
            <a:r>
              <a:rPr lang="en-GB" sz="2000" i="0" u="none" strike="noStrike" dirty="0">
                <a:solidFill>
                  <a:schemeClr val="bg1"/>
                </a:solidFill>
                <a:effectLst/>
                <a:latin typeface="Raleway" panose="020B0503030101060003" pitchFamily="34" charset="0"/>
              </a:rPr>
              <a:t>.</a:t>
            </a:r>
            <a:endParaRPr lang="en-GB" sz="2000" i="0" dirty="0">
              <a:solidFill>
                <a:schemeClr val="bg1"/>
              </a:solidFill>
              <a:effectLst/>
              <a:latin typeface="Raleway" panose="020B0503030101060003" pitchFamily="34" charset="0"/>
            </a:endParaRPr>
          </a:p>
          <a:p>
            <a:pPr algn="l" fontAlgn="t">
              <a:lnSpc>
                <a:spcPct val="100000"/>
              </a:lnSpc>
              <a:buClr>
                <a:schemeClr val="bg1"/>
              </a:buClr>
              <a:buFont typeface="Arial" panose="020B0604020202020204" pitchFamily="34" charset="0"/>
              <a:buChar char="•"/>
            </a:pPr>
            <a:r>
              <a:rPr lang="en-GB" sz="2000" b="1" i="0" u="none" strike="noStrike" dirty="0">
                <a:solidFill>
                  <a:schemeClr val="accent4">
                    <a:lumMod val="40000"/>
                    <a:lumOff val="60000"/>
                  </a:schemeClr>
                </a:solidFill>
                <a:effectLst/>
                <a:latin typeface="Raleway" panose="020B0503030101060003" pitchFamily="34" charset="0"/>
              </a:rPr>
              <a:t>Collaborate with business partners </a:t>
            </a:r>
            <a:r>
              <a:rPr lang="en-GB" sz="2000" i="0" u="none" strike="noStrike" dirty="0">
                <a:solidFill>
                  <a:schemeClr val="bg1"/>
                </a:solidFill>
                <a:effectLst/>
                <a:latin typeface="Raleway" panose="020B0503030101060003" pitchFamily="34" charset="0"/>
              </a:rPr>
              <a:t>to deliver training across the supply chain.</a:t>
            </a:r>
            <a:endParaRPr lang="en-GB" sz="2000" i="0" dirty="0">
              <a:solidFill>
                <a:schemeClr val="bg1"/>
              </a:solidFill>
              <a:effectLst/>
              <a:latin typeface="Raleway" panose="020B0503030101060003" pitchFamily="34" charset="0"/>
            </a:endParaRPr>
          </a:p>
          <a:p>
            <a:pPr algn="l" fontAlgn="t">
              <a:lnSpc>
                <a:spcPct val="100000"/>
              </a:lnSpc>
              <a:buClr>
                <a:schemeClr val="bg1"/>
              </a:buClr>
              <a:buFont typeface="Arial" panose="020B0604020202020204" pitchFamily="34" charset="0"/>
              <a:buChar char="•"/>
            </a:pPr>
            <a:r>
              <a:rPr lang="en-GB" sz="2000" i="0" u="none" strike="noStrike" dirty="0">
                <a:solidFill>
                  <a:schemeClr val="bg1"/>
                </a:solidFill>
                <a:effectLst/>
                <a:latin typeface="Raleway" panose="020B0503030101060003" pitchFamily="34" charset="0"/>
              </a:rPr>
              <a:t>Use </a:t>
            </a:r>
            <a:r>
              <a:rPr lang="en-GB" sz="2000" b="1" i="0" u="none" strike="noStrike" dirty="0">
                <a:solidFill>
                  <a:schemeClr val="accent4">
                    <a:lumMod val="40000"/>
                    <a:lumOff val="60000"/>
                  </a:schemeClr>
                </a:solidFill>
                <a:effectLst/>
                <a:latin typeface="Raleway" panose="020B0503030101060003" pitchFamily="34" charset="0"/>
              </a:rPr>
              <a:t>leverage</a:t>
            </a:r>
            <a:r>
              <a:rPr lang="en-GB" sz="2000" i="0" u="none" strike="noStrike" dirty="0">
                <a:solidFill>
                  <a:schemeClr val="bg1"/>
                </a:solidFill>
                <a:effectLst/>
                <a:latin typeface="Raleway" panose="020B0503030101060003" pitchFamily="34" charset="0"/>
              </a:rPr>
              <a:t> to drive change across the supply chain.</a:t>
            </a:r>
            <a:endParaRPr lang="en-GB" sz="2000" i="0" dirty="0">
              <a:solidFill>
                <a:schemeClr val="bg1"/>
              </a:solidFill>
              <a:effectLst/>
              <a:latin typeface="Raleway" panose="020B0503030101060003" pitchFamily="34" charset="0"/>
            </a:endParaRPr>
          </a:p>
          <a:p>
            <a:endParaRPr lang="en-GB" sz="2000" dirty="0">
              <a:solidFill>
                <a:schemeClr val="bg1"/>
              </a:solidFill>
              <a:latin typeface="Raleway" panose="020B0503030101060003" pitchFamily="34" charset="0"/>
            </a:endParaRPr>
          </a:p>
        </p:txBody>
      </p:sp>
      <p:pic>
        <p:nvPicPr>
          <p:cNvPr id="10" name="Graphic 9" descr="End with solid fill">
            <a:extLst>
              <a:ext uri="{FF2B5EF4-FFF2-40B4-BE49-F238E27FC236}">
                <a16:creationId xmlns:a16="http://schemas.microsoft.com/office/drawing/2014/main" id="{DA5492D2-A614-452F-943B-04B9EF307C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39077" y="6039020"/>
            <a:ext cx="450000" cy="450000"/>
          </a:xfrm>
          <a:prstGeom prst="rect">
            <a:avLst/>
          </a:prstGeom>
        </p:spPr>
      </p:pic>
      <p:sp>
        <p:nvSpPr>
          <p:cNvPr id="8" name="Text Placeholder 2">
            <a:extLst>
              <a:ext uri="{FF2B5EF4-FFF2-40B4-BE49-F238E27FC236}">
                <a16:creationId xmlns:a16="http://schemas.microsoft.com/office/drawing/2014/main" id="{141874F8-9E48-2454-2DBC-3FB8E6F59DB5}"/>
              </a:ext>
            </a:extLst>
          </p:cNvPr>
          <p:cNvSpPr>
            <a:spLocks noGrp="1"/>
          </p:cNvSpPr>
          <p:nvPr>
            <p:ph type="body" idx="1"/>
          </p:nvPr>
        </p:nvSpPr>
        <p:spPr>
          <a:xfrm>
            <a:off x="628686" y="1582548"/>
            <a:ext cx="10451119" cy="535354"/>
          </a:xfrm>
        </p:spPr>
        <p:txBody>
          <a:bodyPr>
            <a:noAutofit/>
          </a:bodyPr>
          <a:lstStyle/>
          <a:p>
            <a:pPr algn="l" fontAlgn="base"/>
            <a:endParaRPr lang="en-GB" sz="1800" b="0" i="0" dirty="0">
              <a:solidFill>
                <a:schemeClr val="bg1"/>
              </a:solidFill>
              <a:effectLst/>
              <a:latin typeface="Raleway" panose="020B0503030101060003" pitchFamily="34" charset="0"/>
            </a:endParaRPr>
          </a:p>
          <a:p>
            <a:pPr algn="l" fontAlgn="base"/>
            <a:r>
              <a:rPr lang="en-GB" sz="1400" b="0" dirty="0">
                <a:solidFill>
                  <a:schemeClr val="bg1"/>
                </a:solidFill>
                <a:latin typeface="Raleway" panose="020B0503030101060003" pitchFamily="34" charset="0"/>
              </a:rPr>
              <a:t>GBI COMPANIES HAVE BEEN LEARNING WHAT WORKS, AND WHAT DOESN’T AND SHARING THEIR INSIGHTS TO HELP IMPROVE BUSINESS PRACTICE. HERE IS A SUMMARY OF SOME OF OUR FINDINGS ON IDENTIFYING IMPACTS:</a:t>
            </a:r>
            <a:endParaRPr lang="en-GB" sz="1400" b="0" i="0" dirty="0">
              <a:solidFill>
                <a:schemeClr val="bg1"/>
              </a:solidFill>
              <a:effectLst/>
              <a:latin typeface="Raleway" panose="020B0503030101060003" pitchFamily="34" charset="0"/>
            </a:endParaRPr>
          </a:p>
        </p:txBody>
      </p:sp>
      <p:pic>
        <p:nvPicPr>
          <p:cNvPr id="3" name="Project name (en) v40">
            <a:hlinkClick r:id="" action="ppaction://media"/>
            <a:extLst>
              <a:ext uri="{FF2B5EF4-FFF2-40B4-BE49-F238E27FC236}">
                <a16:creationId xmlns:a16="http://schemas.microsoft.com/office/drawing/2014/main" id="{5088B8CE-252A-FB61-D29B-1E6F1584474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555756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4963">
        <p159:morph option="byObject"/>
      </p:transition>
    </mc:Choice>
    <mc:Fallback xmlns="">
      <p:transition spd="slow" advTm="749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 name="Freeform: Shape 5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69" name="Oval 5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0" name="Oval 5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71" name="Group 5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72" name="Freeform: Shape 5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73" name="Freeform: Shape 5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74" name="Oval 5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5" name="Oval 6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76" name="Rectangle 6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13" name="Picture Placeholder 12" descr="Logo&#10;&#10;Description automatically generated">
            <a:extLst>
              <a:ext uri="{FF2B5EF4-FFF2-40B4-BE49-F238E27FC236}">
                <a16:creationId xmlns:a16="http://schemas.microsoft.com/office/drawing/2014/main" id="{738AC809-F0A2-4B49-8BBA-AD65703D9EBC}"/>
              </a:ext>
            </a:extLst>
          </p:cNvPr>
          <p:cNvPicPr>
            <a:picLocks noGrp="1" noChangeAspect="1"/>
          </p:cNvPicPr>
          <p:nvPr>
            <p:ph type="pic" sz="quarter" idx="13"/>
          </p:nvPr>
        </p:nvPicPr>
        <p:blipFill rotWithShape="1">
          <a:blip r:embed="rId5"/>
          <a:srcRect l="5334" r="-1" b="-1"/>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77" name="Rectangle 64">
            <a:extLst>
              <a:ext uri="{FF2B5EF4-FFF2-40B4-BE49-F238E27FC236}">
                <a16:creationId xmlns:a16="http://schemas.microsoft.com/office/drawing/2014/main" id="{E49CA12F-6E27-4C54-88C4-EE6CE7C4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12192000" cy="4857751"/>
          </a:xfrm>
          <a:prstGeom prst="rect">
            <a:avLst/>
          </a:prstGeom>
          <a:gradFill flip="none" rotWithShape="1">
            <a:gsLst>
              <a:gs pos="70000">
                <a:schemeClr val="bg2">
                  <a:alpha val="60000"/>
                </a:schemeClr>
              </a:gs>
              <a:gs pos="26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75597" y="180458"/>
            <a:ext cx="11797985" cy="984885"/>
          </a:xfrm>
        </p:spPr>
        <p:txBody>
          <a:bodyPr vert="horz" wrap="square" lIns="0" tIns="0" rIns="0" bIns="0" rtlCol="0" anchor="ctr" anchorCtr="0">
            <a:normAutofit fontScale="90000"/>
          </a:bodyPr>
          <a:lstStyle/>
          <a:p>
            <a:r>
              <a:rPr lang="en-US" sz="3700" dirty="0">
                <a:latin typeface="Raleway" panose="020B0503030101060003" pitchFamily="34" charset="0"/>
              </a:rPr>
              <a:t>BUSINESS &amp; HUMAN RIGHTS 101 – LEARNING RESOURCE</a:t>
            </a:r>
            <a:br>
              <a:rPr lang="en-US" sz="3700" dirty="0">
                <a:latin typeface="Raleway" panose="020B0503030101060003" pitchFamily="34" charset="0"/>
              </a:rPr>
            </a:br>
            <a:r>
              <a:rPr lang="en-US" sz="2400" dirty="0">
                <a:latin typeface="Raleway" panose="020B0503030101060003" pitchFamily="34" charset="0"/>
              </a:rPr>
              <a:t>CEE&amp;CA Summer Academy on Business and Human </a:t>
            </a:r>
            <a:r>
              <a:rPr lang="en-US" sz="2400">
                <a:latin typeface="Raleway" panose="020B0503030101060003" pitchFamily="34" charset="0"/>
              </a:rPr>
              <a:t>Rights 2024</a:t>
            </a:r>
            <a:endParaRPr lang="en-US" sz="3700" dirty="0">
              <a:latin typeface="Raleway" panose="020B0503030101060003" pitchFamily="34" charset="0"/>
            </a:endParaRP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5534612" y="5330979"/>
            <a:ext cx="6123397" cy="984885"/>
          </a:xfrm>
        </p:spPr>
        <p:txBody>
          <a:bodyPr vert="horz" wrap="square" lIns="0" tIns="0" rIns="0" bIns="0" rtlCol="0" anchor="ctr">
            <a:normAutofit/>
          </a:bodyPr>
          <a:lstStyle/>
          <a:p>
            <a:pPr marL="0" indent="0">
              <a:lnSpc>
                <a:spcPct val="100000"/>
              </a:lnSpc>
            </a:pPr>
            <a:r>
              <a:rPr lang="en-US" sz="2200" dirty="0">
                <a:solidFill>
                  <a:srgbClr val="006092">
                    <a:alpha val="60000"/>
                  </a:srgbClr>
                </a:solidFill>
              </a:rPr>
              <a:t>The Global Business Initiative on Human Rights</a:t>
            </a:r>
          </a:p>
        </p:txBody>
      </p:sp>
      <p:sp>
        <p:nvSpPr>
          <p:cNvPr id="67" name="Rectangle 66">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16" name="5">
            <a:hlinkClick r:id="" action="ppaction://media"/>
            <a:extLst>
              <a:ext uri="{FF2B5EF4-FFF2-40B4-BE49-F238E27FC236}">
                <a16:creationId xmlns:a16="http://schemas.microsoft.com/office/drawing/2014/main" id="{84BBB8C4-0FF5-4920-ACED-F503980026A7}"/>
              </a:ext>
            </a:extLst>
          </p:cNvPr>
          <p:cNvPicPr>
            <a:picLocks noChangeAspect="1"/>
          </p:cNvPicPr>
          <p:nvPr>
            <a:audioFile r:link="rId1"/>
            <p:extLst>
              <p:ext uri="{DAA4B4D4-6D71-4841-9C94-3DE7FCFB9230}">
                <p14:media xmlns:p14="http://schemas.microsoft.com/office/powerpoint/2010/main" r:embed="rId2">
                  <p14:trim st="2100" end="10059"/>
                  <p14:fade in="1250" out="1250"/>
                </p14:media>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066714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000">
        <p159:morph option="byObjec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4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945</Words>
  <Application>Microsoft Office PowerPoint</Application>
  <PresentationFormat>Widescreen</PresentationFormat>
  <Paragraphs>54</Paragraphs>
  <Slides>9</Slides>
  <Notes>3</Notes>
  <HiddenSlides>0</HiddenSlides>
  <MMClips>9</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Calibri Light</vt:lpstr>
      <vt:lpstr>Gill Sans MT</vt:lpstr>
      <vt:lpstr>Raleway</vt:lpstr>
      <vt:lpstr>Times New Roman</vt:lpstr>
      <vt:lpstr>Walbaum Display</vt:lpstr>
      <vt:lpstr>Wingdings</vt:lpstr>
      <vt:lpstr>Office Theme</vt:lpstr>
      <vt:lpstr>3DFloatVTI</vt:lpstr>
      <vt:lpstr>BUSINESS &amp; HUMAN RIGHTS 101 – LEARNING RESOURCE CEE&amp;CA Summer Academy on Business and Human Rights 2024</vt:lpstr>
      <vt:lpstr>Module 3.2</vt:lpstr>
      <vt:lpstr>Engaging effectively to address human rights issues in the supply chain</vt:lpstr>
      <vt:lpstr>What does managing supply chains look like in practice?</vt:lpstr>
      <vt:lpstr>Why does a company need to understand its supply chain to source responsibly?</vt:lpstr>
      <vt:lpstr>What does it mean to go beyond audits?</vt:lpstr>
      <vt:lpstr>What do the UNGPs say about managing supply chains?</vt:lpstr>
      <vt:lpstr>Insights from business practice</vt:lpstr>
      <vt:lpstr>BUSINESS &amp; HUMAN RIGHTS 101 – LEARNING RESOURCE CEE&amp;CA Summer Academy on Business and Human Rights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dc:title>
  <dc:creator>Joanna Reyes</dc:creator>
  <cp:lastModifiedBy>Jo Reyes</cp:lastModifiedBy>
  <cp:revision>36</cp:revision>
  <dcterms:created xsi:type="dcterms:W3CDTF">2022-07-21T10:31:55Z</dcterms:created>
  <dcterms:modified xsi:type="dcterms:W3CDTF">2024-08-01T11:22:33Z</dcterms:modified>
</cp:coreProperties>
</file>