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2"/>
  </p:notesMasterIdLst>
  <p:sldIdLst>
    <p:sldId id="257" r:id="rId3"/>
    <p:sldId id="388" r:id="rId4"/>
    <p:sldId id="402" r:id="rId5"/>
    <p:sldId id="408" r:id="rId6"/>
    <p:sldId id="403" r:id="rId7"/>
    <p:sldId id="412" r:id="rId8"/>
    <p:sldId id="406" r:id="rId9"/>
    <p:sldId id="413" r:id="rId10"/>
    <p:sldId id="41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73FD14-3E5A-DF49-8F58-387FED59F6D4}" name="Lauryane Leneveu" initials="LL" userId="S::lauryane.leneveu@gbihr.org::2b28efba-a14f-4d11-843a-886a710d17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BBEDC"/>
    <a:srgbClr val="402F56"/>
    <a:srgbClr val="CE7D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77" autoAdjust="0"/>
    <p:restoredTop sz="94660"/>
  </p:normalViewPr>
  <p:slideViewPr>
    <p:cSldViewPr snapToGrid="0">
      <p:cViewPr varScale="1">
        <p:scale>
          <a:sx n="77" d="100"/>
          <a:sy n="77" d="100"/>
        </p:scale>
        <p:origin x="9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14A833-FFD4-4608-9202-4F51FFBF2528}" type="datetimeFigureOut">
              <a:rPr lang="en-GB" smtClean="0"/>
              <a:t>01/08/2024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586E8-C5CC-46FB-81BD-0329C21DC297}" type="slidenum">
              <a:rPr lang="en-GB" smtClean="0"/>
              <a:t>‹#›</a:t>
            </a:fld>
            <a:endParaRPr lang="en-GB"/>
          </a:p>
        </p:txBody>
      </p:sp>
    </p:spTree>
    <p:extLst>
      <p:ext uri="{BB962C8B-B14F-4D97-AF65-F5344CB8AC3E}">
        <p14:creationId xmlns:p14="http://schemas.microsoft.com/office/powerpoint/2010/main" val="241973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55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93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F6E63-E2C7-DACC-A094-AE4AA0D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891D2E-0CF1-6F88-EC09-BE0CDF56BC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7A4C34-9D95-68BF-995F-B44B025C0515}"/>
              </a:ext>
            </a:extLst>
          </p:cNvPr>
          <p:cNvSpPr>
            <a:spLocks noGrp="1"/>
          </p:cNvSpPr>
          <p:nvPr>
            <p:ph type="dt" sz="half" idx="10"/>
          </p:nvPr>
        </p:nvSpPr>
        <p:spPr/>
        <p:txBody>
          <a:bodyPr/>
          <a:lstStyle/>
          <a:p>
            <a:fld id="{6FCAC1C9-0B46-44DB-9A1A-52DA38578474}" type="datetimeFigureOut">
              <a:rPr lang="en-GB" smtClean="0"/>
              <a:t>01/08/2024</a:t>
            </a:fld>
            <a:endParaRPr lang="en-GB"/>
          </a:p>
        </p:txBody>
      </p:sp>
      <p:sp>
        <p:nvSpPr>
          <p:cNvPr id="5" name="Footer Placeholder 4">
            <a:extLst>
              <a:ext uri="{FF2B5EF4-FFF2-40B4-BE49-F238E27FC236}">
                <a16:creationId xmlns:a16="http://schemas.microsoft.com/office/drawing/2014/main" id="{53390F64-09BC-D4D7-CDC6-57C689C9FC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E0B72D-488C-D10C-336E-4D02DB69C945}"/>
              </a:ext>
            </a:extLst>
          </p:cNvPr>
          <p:cNvSpPr>
            <a:spLocks noGrp="1"/>
          </p:cNvSpPr>
          <p:nvPr>
            <p:ph type="sldNum" sz="quarter" idx="12"/>
          </p:nvPr>
        </p:nvSpPr>
        <p:spPr/>
        <p:txBody>
          <a:bodyPr/>
          <a:lstStyle/>
          <a:p>
            <a:fld id="{FB822A87-65C3-4CCF-B5D3-6D488AB1F7BB}" type="slidenum">
              <a:rPr lang="en-GB" smtClean="0"/>
              <a:t>‹#›</a:t>
            </a:fld>
            <a:endParaRPr lang="en-GB"/>
          </a:p>
        </p:txBody>
      </p:sp>
    </p:spTree>
    <p:extLst>
      <p:ext uri="{BB962C8B-B14F-4D97-AF65-F5344CB8AC3E}">
        <p14:creationId xmlns:p14="http://schemas.microsoft.com/office/powerpoint/2010/main" val="3655869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2AAC4-F421-8F76-C539-8827E955F69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9D8B1D-3899-475A-8D0E-3E740745B8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95CFDB-B0A2-A963-95E0-5C5355369CEB}"/>
              </a:ext>
            </a:extLst>
          </p:cNvPr>
          <p:cNvSpPr>
            <a:spLocks noGrp="1"/>
          </p:cNvSpPr>
          <p:nvPr>
            <p:ph type="dt" sz="half" idx="10"/>
          </p:nvPr>
        </p:nvSpPr>
        <p:spPr/>
        <p:txBody>
          <a:bodyPr/>
          <a:lstStyle/>
          <a:p>
            <a:fld id="{6FCAC1C9-0B46-44DB-9A1A-52DA38578474}" type="datetimeFigureOut">
              <a:rPr lang="en-GB" smtClean="0"/>
              <a:t>01/08/2024</a:t>
            </a:fld>
            <a:endParaRPr lang="en-GB"/>
          </a:p>
        </p:txBody>
      </p:sp>
      <p:sp>
        <p:nvSpPr>
          <p:cNvPr id="5" name="Footer Placeholder 4">
            <a:extLst>
              <a:ext uri="{FF2B5EF4-FFF2-40B4-BE49-F238E27FC236}">
                <a16:creationId xmlns:a16="http://schemas.microsoft.com/office/drawing/2014/main" id="{BB66F053-D23C-5359-361C-140FE3E971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785B5D-C288-6EC9-448F-A2AAD9535891}"/>
              </a:ext>
            </a:extLst>
          </p:cNvPr>
          <p:cNvSpPr>
            <a:spLocks noGrp="1"/>
          </p:cNvSpPr>
          <p:nvPr>
            <p:ph type="sldNum" sz="quarter" idx="12"/>
          </p:nvPr>
        </p:nvSpPr>
        <p:spPr/>
        <p:txBody>
          <a:bodyPr/>
          <a:lstStyle/>
          <a:p>
            <a:fld id="{FB822A87-65C3-4CCF-B5D3-6D488AB1F7BB}" type="slidenum">
              <a:rPr lang="en-GB" smtClean="0"/>
              <a:t>‹#›</a:t>
            </a:fld>
            <a:endParaRPr lang="en-GB"/>
          </a:p>
        </p:txBody>
      </p:sp>
    </p:spTree>
    <p:extLst>
      <p:ext uri="{BB962C8B-B14F-4D97-AF65-F5344CB8AC3E}">
        <p14:creationId xmlns:p14="http://schemas.microsoft.com/office/powerpoint/2010/main" val="103145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F9E2B9-0588-766D-27DE-835F77562B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20A28C-E9D3-A71A-E2C1-48EBC8690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AA5D55-9A1A-34BF-CE3A-333EDB3B8DC3}"/>
              </a:ext>
            </a:extLst>
          </p:cNvPr>
          <p:cNvSpPr>
            <a:spLocks noGrp="1"/>
          </p:cNvSpPr>
          <p:nvPr>
            <p:ph type="dt" sz="half" idx="10"/>
          </p:nvPr>
        </p:nvSpPr>
        <p:spPr/>
        <p:txBody>
          <a:bodyPr/>
          <a:lstStyle/>
          <a:p>
            <a:fld id="{6FCAC1C9-0B46-44DB-9A1A-52DA38578474}" type="datetimeFigureOut">
              <a:rPr lang="en-GB" smtClean="0"/>
              <a:t>01/08/2024</a:t>
            </a:fld>
            <a:endParaRPr lang="en-GB"/>
          </a:p>
        </p:txBody>
      </p:sp>
      <p:sp>
        <p:nvSpPr>
          <p:cNvPr id="5" name="Footer Placeholder 4">
            <a:extLst>
              <a:ext uri="{FF2B5EF4-FFF2-40B4-BE49-F238E27FC236}">
                <a16:creationId xmlns:a16="http://schemas.microsoft.com/office/drawing/2014/main" id="{603B3D16-D474-01B3-6E02-11FFEC2052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5C7CA9-E10F-3354-5875-F70F1D34575C}"/>
              </a:ext>
            </a:extLst>
          </p:cNvPr>
          <p:cNvSpPr>
            <a:spLocks noGrp="1"/>
          </p:cNvSpPr>
          <p:nvPr>
            <p:ph type="sldNum" sz="quarter" idx="12"/>
          </p:nvPr>
        </p:nvSpPr>
        <p:spPr/>
        <p:txBody>
          <a:bodyPr/>
          <a:lstStyle/>
          <a:p>
            <a:fld id="{FB822A87-65C3-4CCF-B5D3-6D488AB1F7BB}" type="slidenum">
              <a:rPr lang="en-GB" smtClean="0"/>
              <a:t>‹#›</a:t>
            </a:fld>
            <a:endParaRPr lang="en-GB"/>
          </a:p>
        </p:txBody>
      </p:sp>
    </p:spTree>
    <p:extLst>
      <p:ext uri="{BB962C8B-B14F-4D97-AF65-F5344CB8AC3E}">
        <p14:creationId xmlns:p14="http://schemas.microsoft.com/office/powerpoint/2010/main" val="495505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9280840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1092601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072737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1303969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290269277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166798096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36383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936149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A53C2-0EBB-AC9B-44A5-64B3B9F7E5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34A1FE-FC78-F77E-A63A-F10FB085F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561853-2997-313B-A28C-32AE9A210259}"/>
              </a:ext>
            </a:extLst>
          </p:cNvPr>
          <p:cNvSpPr>
            <a:spLocks noGrp="1"/>
          </p:cNvSpPr>
          <p:nvPr>
            <p:ph type="dt" sz="half" idx="10"/>
          </p:nvPr>
        </p:nvSpPr>
        <p:spPr/>
        <p:txBody>
          <a:bodyPr/>
          <a:lstStyle/>
          <a:p>
            <a:fld id="{6FCAC1C9-0B46-44DB-9A1A-52DA38578474}" type="datetimeFigureOut">
              <a:rPr lang="en-GB" smtClean="0"/>
              <a:t>01/08/2024</a:t>
            </a:fld>
            <a:endParaRPr lang="en-GB"/>
          </a:p>
        </p:txBody>
      </p:sp>
      <p:sp>
        <p:nvSpPr>
          <p:cNvPr id="5" name="Footer Placeholder 4">
            <a:extLst>
              <a:ext uri="{FF2B5EF4-FFF2-40B4-BE49-F238E27FC236}">
                <a16:creationId xmlns:a16="http://schemas.microsoft.com/office/drawing/2014/main" id="{6F68CE03-353C-582D-6F1A-5FECFCE765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3FDF3E-9DB0-6931-579A-AC5FBF9FB89B}"/>
              </a:ext>
            </a:extLst>
          </p:cNvPr>
          <p:cNvSpPr>
            <a:spLocks noGrp="1"/>
          </p:cNvSpPr>
          <p:nvPr>
            <p:ph type="sldNum" sz="quarter" idx="12"/>
          </p:nvPr>
        </p:nvSpPr>
        <p:spPr/>
        <p:txBody>
          <a:bodyPr/>
          <a:lstStyle/>
          <a:p>
            <a:fld id="{FB822A87-65C3-4CCF-B5D3-6D488AB1F7BB}" type="slidenum">
              <a:rPr lang="en-GB" smtClean="0"/>
              <a:t>‹#›</a:t>
            </a:fld>
            <a:endParaRPr lang="en-GB"/>
          </a:p>
        </p:txBody>
      </p:sp>
    </p:spTree>
    <p:extLst>
      <p:ext uri="{BB962C8B-B14F-4D97-AF65-F5344CB8AC3E}">
        <p14:creationId xmlns:p14="http://schemas.microsoft.com/office/powerpoint/2010/main" val="361186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414060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931251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383248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0188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58566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22288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9739965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508992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4222870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278A-F90C-2A06-690C-5C4EB7952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3E83CED-BBA1-3408-B7BF-7E34B2DA27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3586D9-EF77-DEEE-60CF-FFE9AE57FD79}"/>
              </a:ext>
            </a:extLst>
          </p:cNvPr>
          <p:cNvSpPr>
            <a:spLocks noGrp="1"/>
          </p:cNvSpPr>
          <p:nvPr>
            <p:ph type="dt" sz="half" idx="10"/>
          </p:nvPr>
        </p:nvSpPr>
        <p:spPr/>
        <p:txBody>
          <a:bodyPr/>
          <a:lstStyle/>
          <a:p>
            <a:fld id="{6FCAC1C9-0B46-44DB-9A1A-52DA38578474}" type="datetimeFigureOut">
              <a:rPr lang="en-GB" smtClean="0"/>
              <a:t>01/08/2024</a:t>
            </a:fld>
            <a:endParaRPr lang="en-GB"/>
          </a:p>
        </p:txBody>
      </p:sp>
      <p:sp>
        <p:nvSpPr>
          <p:cNvPr id="5" name="Footer Placeholder 4">
            <a:extLst>
              <a:ext uri="{FF2B5EF4-FFF2-40B4-BE49-F238E27FC236}">
                <a16:creationId xmlns:a16="http://schemas.microsoft.com/office/drawing/2014/main" id="{20501C5C-04E7-E96B-0768-A122374D4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293AA7-C842-DE51-AE1A-FC005F072500}"/>
              </a:ext>
            </a:extLst>
          </p:cNvPr>
          <p:cNvSpPr>
            <a:spLocks noGrp="1"/>
          </p:cNvSpPr>
          <p:nvPr>
            <p:ph type="sldNum" sz="quarter" idx="12"/>
          </p:nvPr>
        </p:nvSpPr>
        <p:spPr/>
        <p:txBody>
          <a:bodyPr/>
          <a:lstStyle/>
          <a:p>
            <a:fld id="{FB822A87-65C3-4CCF-B5D3-6D488AB1F7BB}" type="slidenum">
              <a:rPr lang="en-GB" smtClean="0"/>
              <a:t>‹#›</a:t>
            </a:fld>
            <a:endParaRPr lang="en-GB"/>
          </a:p>
        </p:txBody>
      </p:sp>
    </p:spTree>
    <p:extLst>
      <p:ext uri="{BB962C8B-B14F-4D97-AF65-F5344CB8AC3E}">
        <p14:creationId xmlns:p14="http://schemas.microsoft.com/office/powerpoint/2010/main" val="1733627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0C22A-0D7A-3FD7-0993-8C1CA50CBF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48F44D-01AE-89B0-7EA8-4545EF2418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016F2FC-1980-7D7F-D75F-39A7FB70CC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D11D18-FA64-37C2-F551-4349A261C9D9}"/>
              </a:ext>
            </a:extLst>
          </p:cNvPr>
          <p:cNvSpPr>
            <a:spLocks noGrp="1"/>
          </p:cNvSpPr>
          <p:nvPr>
            <p:ph type="dt" sz="half" idx="10"/>
          </p:nvPr>
        </p:nvSpPr>
        <p:spPr/>
        <p:txBody>
          <a:bodyPr/>
          <a:lstStyle/>
          <a:p>
            <a:fld id="{6FCAC1C9-0B46-44DB-9A1A-52DA38578474}" type="datetimeFigureOut">
              <a:rPr lang="en-GB" smtClean="0"/>
              <a:t>01/08/2024</a:t>
            </a:fld>
            <a:endParaRPr lang="en-GB"/>
          </a:p>
        </p:txBody>
      </p:sp>
      <p:sp>
        <p:nvSpPr>
          <p:cNvPr id="6" name="Footer Placeholder 5">
            <a:extLst>
              <a:ext uri="{FF2B5EF4-FFF2-40B4-BE49-F238E27FC236}">
                <a16:creationId xmlns:a16="http://schemas.microsoft.com/office/drawing/2014/main" id="{D4427671-3A6A-E173-78A5-7FF80A397E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EE9A7A-C66C-E209-5456-195893372958}"/>
              </a:ext>
            </a:extLst>
          </p:cNvPr>
          <p:cNvSpPr>
            <a:spLocks noGrp="1"/>
          </p:cNvSpPr>
          <p:nvPr>
            <p:ph type="sldNum" sz="quarter" idx="12"/>
          </p:nvPr>
        </p:nvSpPr>
        <p:spPr/>
        <p:txBody>
          <a:bodyPr/>
          <a:lstStyle/>
          <a:p>
            <a:fld id="{FB822A87-65C3-4CCF-B5D3-6D488AB1F7BB}" type="slidenum">
              <a:rPr lang="en-GB" smtClean="0"/>
              <a:t>‹#›</a:t>
            </a:fld>
            <a:endParaRPr lang="en-GB"/>
          </a:p>
        </p:txBody>
      </p:sp>
    </p:spTree>
    <p:extLst>
      <p:ext uri="{BB962C8B-B14F-4D97-AF65-F5344CB8AC3E}">
        <p14:creationId xmlns:p14="http://schemas.microsoft.com/office/powerpoint/2010/main" val="2245194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FA19-31D9-EC49-86C6-3E2276C455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75B8DA-73F2-C70A-074F-3E17352E5D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429A28-2B86-B089-A990-3A6DACCFC0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7587E7-C6D5-0794-8921-15BF15A726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A2F099-109C-74C5-C732-469F338EC5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70FAE1-1C5B-FDB6-88E3-5CF6F856F998}"/>
              </a:ext>
            </a:extLst>
          </p:cNvPr>
          <p:cNvSpPr>
            <a:spLocks noGrp="1"/>
          </p:cNvSpPr>
          <p:nvPr>
            <p:ph type="dt" sz="half" idx="10"/>
          </p:nvPr>
        </p:nvSpPr>
        <p:spPr/>
        <p:txBody>
          <a:bodyPr/>
          <a:lstStyle/>
          <a:p>
            <a:fld id="{6FCAC1C9-0B46-44DB-9A1A-52DA38578474}" type="datetimeFigureOut">
              <a:rPr lang="en-GB" smtClean="0"/>
              <a:t>01/08/2024</a:t>
            </a:fld>
            <a:endParaRPr lang="en-GB"/>
          </a:p>
        </p:txBody>
      </p:sp>
      <p:sp>
        <p:nvSpPr>
          <p:cNvPr id="8" name="Footer Placeholder 7">
            <a:extLst>
              <a:ext uri="{FF2B5EF4-FFF2-40B4-BE49-F238E27FC236}">
                <a16:creationId xmlns:a16="http://schemas.microsoft.com/office/drawing/2014/main" id="{5BDEFE7E-98DE-18FD-50EC-0622FFE71F3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4DE326C-64DA-334D-05BD-6ADC0482273C}"/>
              </a:ext>
            </a:extLst>
          </p:cNvPr>
          <p:cNvSpPr>
            <a:spLocks noGrp="1"/>
          </p:cNvSpPr>
          <p:nvPr>
            <p:ph type="sldNum" sz="quarter" idx="12"/>
          </p:nvPr>
        </p:nvSpPr>
        <p:spPr/>
        <p:txBody>
          <a:bodyPr/>
          <a:lstStyle/>
          <a:p>
            <a:fld id="{FB822A87-65C3-4CCF-B5D3-6D488AB1F7BB}" type="slidenum">
              <a:rPr lang="en-GB" smtClean="0"/>
              <a:t>‹#›</a:t>
            </a:fld>
            <a:endParaRPr lang="en-GB"/>
          </a:p>
        </p:txBody>
      </p:sp>
    </p:spTree>
    <p:extLst>
      <p:ext uri="{BB962C8B-B14F-4D97-AF65-F5344CB8AC3E}">
        <p14:creationId xmlns:p14="http://schemas.microsoft.com/office/powerpoint/2010/main" val="413325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A07C-8771-BB6C-39BC-B453AFBED0D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1DE263D-0B32-47F8-3ED8-CBACA73F3C51}"/>
              </a:ext>
            </a:extLst>
          </p:cNvPr>
          <p:cNvSpPr>
            <a:spLocks noGrp="1"/>
          </p:cNvSpPr>
          <p:nvPr>
            <p:ph type="dt" sz="half" idx="10"/>
          </p:nvPr>
        </p:nvSpPr>
        <p:spPr/>
        <p:txBody>
          <a:bodyPr/>
          <a:lstStyle/>
          <a:p>
            <a:fld id="{6FCAC1C9-0B46-44DB-9A1A-52DA38578474}" type="datetimeFigureOut">
              <a:rPr lang="en-GB" smtClean="0"/>
              <a:t>01/08/2024</a:t>
            </a:fld>
            <a:endParaRPr lang="en-GB"/>
          </a:p>
        </p:txBody>
      </p:sp>
      <p:sp>
        <p:nvSpPr>
          <p:cNvPr id="4" name="Footer Placeholder 3">
            <a:extLst>
              <a:ext uri="{FF2B5EF4-FFF2-40B4-BE49-F238E27FC236}">
                <a16:creationId xmlns:a16="http://schemas.microsoft.com/office/drawing/2014/main" id="{96F6C697-404E-F745-3397-F1BE4DEB9D5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AECA7D-B840-FCC5-E044-C3AD403B4850}"/>
              </a:ext>
            </a:extLst>
          </p:cNvPr>
          <p:cNvSpPr>
            <a:spLocks noGrp="1"/>
          </p:cNvSpPr>
          <p:nvPr>
            <p:ph type="sldNum" sz="quarter" idx="12"/>
          </p:nvPr>
        </p:nvSpPr>
        <p:spPr/>
        <p:txBody>
          <a:bodyPr/>
          <a:lstStyle/>
          <a:p>
            <a:fld id="{FB822A87-65C3-4CCF-B5D3-6D488AB1F7BB}" type="slidenum">
              <a:rPr lang="en-GB" smtClean="0"/>
              <a:t>‹#›</a:t>
            </a:fld>
            <a:endParaRPr lang="en-GB"/>
          </a:p>
        </p:txBody>
      </p:sp>
    </p:spTree>
    <p:extLst>
      <p:ext uri="{BB962C8B-B14F-4D97-AF65-F5344CB8AC3E}">
        <p14:creationId xmlns:p14="http://schemas.microsoft.com/office/powerpoint/2010/main" val="1017300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8813D-4359-4A93-CDDB-B26DB4D75BD8}"/>
              </a:ext>
            </a:extLst>
          </p:cNvPr>
          <p:cNvSpPr>
            <a:spLocks noGrp="1"/>
          </p:cNvSpPr>
          <p:nvPr>
            <p:ph type="dt" sz="half" idx="10"/>
          </p:nvPr>
        </p:nvSpPr>
        <p:spPr/>
        <p:txBody>
          <a:bodyPr/>
          <a:lstStyle/>
          <a:p>
            <a:fld id="{6FCAC1C9-0B46-44DB-9A1A-52DA38578474}" type="datetimeFigureOut">
              <a:rPr lang="en-GB" smtClean="0"/>
              <a:t>01/08/2024</a:t>
            </a:fld>
            <a:endParaRPr lang="en-GB"/>
          </a:p>
        </p:txBody>
      </p:sp>
      <p:sp>
        <p:nvSpPr>
          <p:cNvPr id="3" name="Footer Placeholder 2">
            <a:extLst>
              <a:ext uri="{FF2B5EF4-FFF2-40B4-BE49-F238E27FC236}">
                <a16:creationId xmlns:a16="http://schemas.microsoft.com/office/drawing/2014/main" id="{D9496DC8-23B5-D1A6-6942-E7086B2D80E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F6F0229-5EFB-5F8D-CB54-66841E0A76F1}"/>
              </a:ext>
            </a:extLst>
          </p:cNvPr>
          <p:cNvSpPr>
            <a:spLocks noGrp="1"/>
          </p:cNvSpPr>
          <p:nvPr>
            <p:ph type="sldNum" sz="quarter" idx="12"/>
          </p:nvPr>
        </p:nvSpPr>
        <p:spPr/>
        <p:txBody>
          <a:bodyPr/>
          <a:lstStyle/>
          <a:p>
            <a:fld id="{FB822A87-65C3-4CCF-B5D3-6D488AB1F7BB}" type="slidenum">
              <a:rPr lang="en-GB" smtClean="0"/>
              <a:t>‹#›</a:t>
            </a:fld>
            <a:endParaRPr lang="en-GB"/>
          </a:p>
        </p:txBody>
      </p:sp>
    </p:spTree>
    <p:extLst>
      <p:ext uri="{BB962C8B-B14F-4D97-AF65-F5344CB8AC3E}">
        <p14:creationId xmlns:p14="http://schemas.microsoft.com/office/powerpoint/2010/main" val="297631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F827-CEE3-3AB8-C953-7D6B4BF6B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37B621-D1E7-AED2-EC31-59AA4BF08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274E83-93E1-6F46-30A8-FECBE9485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03A1B9-919D-4E67-6721-F25D81B6F6BC}"/>
              </a:ext>
            </a:extLst>
          </p:cNvPr>
          <p:cNvSpPr>
            <a:spLocks noGrp="1"/>
          </p:cNvSpPr>
          <p:nvPr>
            <p:ph type="dt" sz="half" idx="10"/>
          </p:nvPr>
        </p:nvSpPr>
        <p:spPr/>
        <p:txBody>
          <a:bodyPr/>
          <a:lstStyle/>
          <a:p>
            <a:fld id="{6FCAC1C9-0B46-44DB-9A1A-52DA38578474}" type="datetimeFigureOut">
              <a:rPr lang="en-GB" smtClean="0"/>
              <a:t>01/08/2024</a:t>
            </a:fld>
            <a:endParaRPr lang="en-GB"/>
          </a:p>
        </p:txBody>
      </p:sp>
      <p:sp>
        <p:nvSpPr>
          <p:cNvPr id="6" name="Footer Placeholder 5">
            <a:extLst>
              <a:ext uri="{FF2B5EF4-FFF2-40B4-BE49-F238E27FC236}">
                <a16:creationId xmlns:a16="http://schemas.microsoft.com/office/drawing/2014/main" id="{6AEAFB1F-2E04-2148-801F-A48B0A2E36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E4B8BC-47BB-DE33-B1B3-8851AEA01777}"/>
              </a:ext>
            </a:extLst>
          </p:cNvPr>
          <p:cNvSpPr>
            <a:spLocks noGrp="1"/>
          </p:cNvSpPr>
          <p:nvPr>
            <p:ph type="sldNum" sz="quarter" idx="12"/>
          </p:nvPr>
        </p:nvSpPr>
        <p:spPr/>
        <p:txBody>
          <a:bodyPr/>
          <a:lstStyle/>
          <a:p>
            <a:fld id="{FB822A87-65C3-4CCF-B5D3-6D488AB1F7BB}" type="slidenum">
              <a:rPr lang="en-GB" smtClean="0"/>
              <a:t>‹#›</a:t>
            </a:fld>
            <a:endParaRPr lang="en-GB"/>
          </a:p>
        </p:txBody>
      </p:sp>
    </p:spTree>
    <p:extLst>
      <p:ext uri="{BB962C8B-B14F-4D97-AF65-F5344CB8AC3E}">
        <p14:creationId xmlns:p14="http://schemas.microsoft.com/office/powerpoint/2010/main" val="284199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5212-0E91-C5E5-3FA1-152A6992D9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E64AD4D-8C55-128D-1E26-ACCA7E0A7E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AE7A81-47D6-B0A2-22DD-8735B27D6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FCD275-A039-04A1-60C9-E159DB402E57}"/>
              </a:ext>
            </a:extLst>
          </p:cNvPr>
          <p:cNvSpPr>
            <a:spLocks noGrp="1"/>
          </p:cNvSpPr>
          <p:nvPr>
            <p:ph type="dt" sz="half" idx="10"/>
          </p:nvPr>
        </p:nvSpPr>
        <p:spPr/>
        <p:txBody>
          <a:bodyPr/>
          <a:lstStyle/>
          <a:p>
            <a:fld id="{6FCAC1C9-0B46-44DB-9A1A-52DA38578474}" type="datetimeFigureOut">
              <a:rPr lang="en-GB" smtClean="0"/>
              <a:t>01/08/2024</a:t>
            </a:fld>
            <a:endParaRPr lang="en-GB"/>
          </a:p>
        </p:txBody>
      </p:sp>
      <p:sp>
        <p:nvSpPr>
          <p:cNvPr id="6" name="Footer Placeholder 5">
            <a:extLst>
              <a:ext uri="{FF2B5EF4-FFF2-40B4-BE49-F238E27FC236}">
                <a16:creationId xmlns:a16="http://schemas.microsoft.com/office/drawing/2014/main" id="{10FE6C03-CBBD-F5EB-7405-FFF57236B9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4A2EA5-8E0A-0AE9-E389-E80EBC85B7D1}"/>
              </a:ext>
            </a:extLst>
          </p:cNvPr>
          <p:cNvSpPr>
            <a:spLocks noGrp="1"/>
          </p:cNvSpPr>
          <p:nvPr>
            <p:ph type="sldNum" sz="quarter" idx="12"/>
          </p:nvPr>
        </p:nvSpPr>
        <p:spPr/>
        <p:txBody>
          <a:bodyPr/>
          <a:lstStyle/>
          <a:p>
            <a:fld id="{FB822A87-65C3-4CCF-B5D3-6D488AB1F7BB}" type="slidenum">
              <a:rPr lang="en-GB" smtClean="0"/>
              <a:t>‹#›</a:t>
            </a:fld>
            <a:endParaRPr lang="en-GB"/>
          </a:p>
        </p:txBody>
      </p:sp>
    </p:spTree>
    <p:extLst>
      <p:ext uri="{BB962C8B-B14F-4D97-AF65-F5344CB8AC3E}">
        <p14:creationId xmlns:p14="http://schemas.microsoft.com/office/powerpoint/2010/main" val="2469161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40BCF-F92A-FC81-C6FE-61E12B0D67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BBD0B8-611F-4911-A9E5-09D90E6B4D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7A8E75-6749-60B6-D138-400D06B81F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AC1C9-0B46-44DB-9A1A-52DA38578474}" type="datetimeFigureOut">
              <a:rPr lang="en-GB" smtClean="0"/>
              <a:t>01/08/2024</a:t>
            </a:fld>
            <a:endParaRPr lang="en-GB"/>
          </a:p>
        </p:txBody>
      </p:sp>
      <p:sp>
        <p:nvSpPr>
          <p:cNvPr id="5" name="Footer Placeholder 4">
            <a:extLst>
              <a:ext uri="{FF2B5EF4-FFF2-40B4-BE49-F238E27FC236}">
                <a16:creationId xmlns:a16="http://schemas.microsoft.com/office/drawing/2014/main" id="{1D93A546-62E1-6B06-AED9-90D4D5130A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7FFCC05-A865-5BAC-4E09-E9995B3D4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22A87-65C3-4CCF-B5D3-6D488AB1F7BB}" type="slidenum">
              <a:rPr lang="en-GB" smtClean="0"/>
              <a:t>‹#›</a:t>
            </a:fld>
            <a:endParaRPr lang="en-GB"/>
          </a:p>
        </p:txBody>
      </p:sp>
    </p:spTree>
    <p:extLst>
      <p:ext uri="{BB962C8B-B14F-4D97-AF65-F5344CB8AC3E}">
        <p14:creationId xmlns:p14="http://schemas.microsoft.com/office/powerpoint/2010/main" val="4103122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191324253"/>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hyperlink" Target="https://podcasts.apple.com/us/podcast/episode-3-why-meaningful-engagement-with-stakeholders/id1679373225?i=1000606511975&amp;ign-itscg=30200&amp;ign-itsct=podcast_box_player"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3.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microsoft.com/office/2007/relationships/media" Target="../media/media4.m4a"/><Relationship Id="rId7" Type="http://schemas.openxmlformats.org/officeDocument/2006/relationships/image" Target="../media/image6.png"/><Relationship Id="rId2" Type="http://schemas.openxmlformats.org/officeDocument/2006/relationships/video" Target="https://player.vimeo.com/video/329144709?app_id=122963" TargetMode="External"/><Relationship Id="rId1" Type="http://schemas.openxmlformats.org/officeDocument/2006/relationships/video" Target="https://player.vimeo.com/video/329143942?app_id=122963" TargetMode="External"/><Relationship Id="rId6" Type="http://schemas.openxmlformats.org/officeDocument/2006/relationships/image" Target="../media/image3.jpeg"/><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1.jpeg"/><Relationship Id="rId4" Type="http://schemas.openxmlformats.org/officeDocument/2006/relationships/audio" Target="../media/media4.m4a"/><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7.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hyperlink" Target="https://www.basf.com/global/en/who-we-are/sustainability/responsible-partnering/community-advisory-panels.html" TargetMode="Externa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12.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 name="Freeform: Shape 50">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9" name="Oval 52">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0" name="Oval 5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71" name="Group 56">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72" name="Freeform: Shape 57">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3" name="Freeform: Shape 58">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4" name="Oval 59">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5" name="Oval 60">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76" name="Rectangle 6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3" name="Picture Placeholder 12" descr="Logo&#10;&#10;Description automatically generated">
            <a:extLst>
              <a:ext uri="{FF2B5EF4-FFF2-40B4-BE49-F238E27FC236}">
                <a16:creationId xmlns:a16="http://schemas.microsoft.com/office/drawing/2014/main" id="{738AC809-F0A2-4B49-8BBA-AD65703D9EBC}"/>
              </a:ext>
            </a:extLst>
          </p:cNvPr>
          <p:cNvPicPr>
            <a:picLocks noGrp="1" noChangeAspect="1"/>
          </p:cNvPicPr>
          <p:nvPr>
            <p:ph type="pic" sz="quarter" idx="13"/>
          </p:nvPr>
        </p:nvPicPr>
        <p:blipFill rotWithShape="1">
          <a:blip r:embed="rId5"/>
          <a:srcRect l="533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7" name="Rectangle 64">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5597" y="180458"/>
            <a:ext cx="11797985" cy="984885"/>
          </a:xfrm>
        </p:spPr>
        <p:txBody>
          <a:bodyPr vert="horz" wrap="square" lIns="0" tIns="0" rIns="0" bIns="0" rtlCol="0" anchor="ctr" anchorCtr="0">
            <a:normAutofit fontScale="90000"/>
          </a:bodyPr>
          <a:lstStyle/>
          <a:p>
            <a:r>
              <a:rPr lang="en-US" sz="3700" dirty="0">
                <a:latin typeface="Raleway" panose="020B0503030101060003" pitchFamily="34" charset="0"/>
              </a:rPr>
              <a:t>BUSINESS &amp; HUMAN RIGHTS 101 – LEARNING RESOURCE</a:t>
            </a:r>
            <a:br>
              <a:rPr lang="en-US" sz="3700" dirty="0">
                <a:latin typeface="Raleway" panose="020B0503030101060003" pitchFamily="34" charset="0"/>
              </a:rPr>
            </a:br>
            <a:r>
              <a:rPr lang="en-US" sz="2400" dirty="0">
                <a:latin typeface="Raleway" panose="020B0503030101060003" pitchFamily="34" charset="0"/>
              </a:rPr>
              <a:t>CEE&amp;CA Summer Academy on Business and Human Rights 2024</a:t>
            </a:r>
            <a:endParaRPr lang="en-US" sz="3700" dirty="0">
              <a:latin typeface="Raleway" panose="020B0503030101060003" pitchFamily="34" charset="0"/>
            </a:endParaRP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534612" y="5330979"/>
            <a:ext cx="6123397" cy="984885"/>
          </a:xfrm>
        </p:spPr>
        <p:txBody>
          <a:bodyPr vert="horz" wrap="square" lIns="0" tIns="0" rIns="0" bIns="0" rtlCol="0" anchor="ctr">
            <a:normAutofit/>
          </a:bodyPr>
          <a:lstStyle/>
          <a:p>
            <a:pPr marL="0" indent="0">
              <a:lnSpc>
                <a:spcPct val="100000"/>
              </a:lnSpc>
            </a:pPr>
            <a:r>
              <a:rPr lang="en-US" sz="2200" dirty="0">
                <a:solidFill>
                  <a:srgbClr val="006092">
                    <a:alpha val="60000"/>
                  </a:srgbClr>
                </a:solidFill>
              </a:rPr>
              <a:t>The Global Business Initiative on Human Rights</a:t>
            </a:r>
          </a:p>
        </p:txBody>
      </p:sp>
      <p:sp>
        <p:nvSpPr>
          <p:cNvPr id="67" name="Rectangle 66">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6" name="5">
            <a:hlinkClick r:id="" action="ppaction://media"/>
            <a:extLst>
              <a:ext uri="{FF2B5EF4-FFF2-40B4-BE49-F238E27FC236}">
                <a16:creationId xmlns:a16="http://schemas.microsoft.com/office/drawing/2014/main" id="{84BBB8C4-0FF5-4920-ACED-F503980026A7}"/>
              </a:ext>
            </a:extLst>
          </p:cNvPr>
          <p:cNvPicPr>
            <a:picLocks noChangeAspect="1"/>
          </p:cNvPicPr>
          <p:nvPr>
            <a:audioFile r:link="rId1"/>
            <p:extLst>
              <p:ext uri="{DAA4B4D4-6D71-4841-9C94-3DE7FCFB9230}">
                <p14:media xmlns:p14="http://schemas.microsoft.com/office/powerpoint/2010/main" r:embed="rId2">
                  <p14:trim st="2100" end="10059"/>
                  <p14:fade in="1250" out="1250"/>
                </p14:media>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52814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leaves&#10;&#10;Description automatically generated">
            <a:extLst>
              <a:ext uri="{FF2B5EF4-FFF2-40B4-BE49-F238E27FC236}">
                <a16:creationId xmlns:a16="http://schemas.microsoft.com/office/drawing/2014/main" id="{4960470C-FD6D-4B95-45D4-0C802C674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8090224"/>
          </a:xfrm>
          <a:prstGeom prst="rect">
            <a:avLst/>
          </a:prstGeom>
        </p:spPr>
      </p:pic>
      <p:sp>
        <p:nvSpPr>
          <p:cNvPr id="3" name="Rectangle 2">
            <a:extLst>
              <a:ext uri="{FF2B5EF4-FFF2-40B4-BE49-F238E27FC236}">
                <a16:creationId xmlns:a16="http://schemas.microsoft.com/office/drawing/2014/main" id="{905A359B-EFAD-0CF6-BAE5-25FB9684801C}"/>
              </a:ext>
            </a:extLst>
          </p:cNvPr>
          <p:cNvSpPr/>
          <p:nvPr/>
        </p:nvSpPr>
        <p:spPr>
          <a:xfrm>
            <a:off x="264160" y="1493520"/>
            <a:ext cx="5831840" cy="3662140"/>
          </a:xfrm>
          <a:prstGeom prst="rect">
            <a:avLst/>
          </a:prstGeom>
          <a:solidFill>
            <a:schemeClr val="dk1">
              <a:alpha val="3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459423" y="1040559"/>
            <a:ext cx="6369234" cy="1518499"/>
          </a:xfrm>
        </p:spPr>
        <p:txBody>
          <a:bodyPr vert="horz" wrap="square" lIns="0" tIns="0" rIns="0" bIns="0" rtlCol="0" anchor="b" anchorCtr="0">
            <a:normAutofit/>
          </a:bodyPr>
          <a:lstStyle/>
          <a:p>
            <a:pPr>
              <a:lnSpc>
                <a:spcPct val="100000"/>
              </a:lnSpc>
              <a:spcBef>
                <a:spcPts val="0"/>
              </a:spcBef>
              <a:spcAft>
                <a:spcPts val="0"/>
              </a:spcAft>
            </a:pPr>
            <a:r>
              <a:rPr lang="en-GB" sz="6600" b="1" dirty="0">
                <a:latin typeface="Raleway" panose="020B0503030101060003" pitchFamily="34" charset="0"/>
                <a:ea typeface="Times New Roman" panose="02020603050405020304" pitchFamily="18" charset="0"/>
                <a:cs typeface="Arial" panose="020B0604020202020204" pitchFamily="34" charset="0"/>
              </a:rPr>
              <a:t>Module 3.3</a:t>
            </a:r>
            <a:endParaRPr lang="en-GB" sz="6600" dirty="0">
              <a:latin typeface="Times New Roman" panose="02020603050405020304" pitchFamily="18" charset="0"/>
              <a:ea typeface="Times New Roman" panose="02020603050405020304" pitchFamily="18" charset="0"/>
            </a:endParaRPr>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1"/>
          </p:nvPr>
        </p:nvSpPr>
        <p:spPr>
          <a:xfrm>
            <a:off x="459422" y="2725116"/>
            <a:ext cx="5437187" cy="2265216"/>
          </a:xfrm>
        </p:spPr>
        <p:txBody>
          <a:bodyPr vert="horz" wrap="square" lIns="0" tIns="0" rIns="0" bIns="0" rtlCol="0">
            <a:normAutofit fontScale="92500"/>
          </a:bodyPr>
          <a:lstStyle/>
          <a:p>
            <a:pPr marL="0" indent="0">
              <a:lnSpc>
                <a:spcPct val="120000"/>
              </a:lnSpc>
              <a:spcBef>
                <a:spcPts val="0"/>
              </a:spcBef>
            </a:pPr>
            <a:r>
              <a:rPr lang="en-GB" sz="4400" b="1" dirty="0">
                <a:latin typeface="Raleway" panose="020B0503030101060003" pitchFamily="34" charset="0"/>
                <a:ea typeface="Times New Roman" panose="02020603050405020304" pitchFamily="18" charset="0"/>
                <a:cs typeface="Arial" panose="020B0604020202020204" pitchFamily="34" charset="0"/>
              </a:rPr>
              <a:t>STAKEHOLDERS: </a:t>
            </a:r>
            <a:br>
              <a:rPr lang="en-GB" sz="4400" dirty="0">
                <a:latin typeface="Raleway" panose="020B0503030101060003" pitchFamily="34" charset="0"/>
                <a:ea typeface="Times New Roman" panose="02020603050405020304" pitchFamily="18" charset="0"/>
                <a:cs typeface="Arial" panose="020B0604020202020204" pitchFamily="34" charset="0"/>
              </a:rPr>
            </a:br>
            <a:r>
              <a:rPr lang="en-GB" sz="4400" b="1" dirty="0">
                <a:solidFill>
                  <a:srgbClr val="CBBEDC"/>
                </a:solidFill>
                <a:latin typeface="Raleway" panose="020B0503030101060003" pitchFamily="34" charset="0"/>
                <a:ea typeface="Times New Roman" panose="02020603050405020304" pitchFamily="18" charset="0"/>
                <a:cs typeface="Arial" panose="020B0604020202020204" pitchFamily="34" charset="0"/>
              </a:rPr>
              <a:t>Engaging effectively with stakeholders</a:t>
            </a:r>
          </a:p>
          <a:p>
            <a:pPr marL="0" indent="0" algn="just">
              <a:lnSpc>
                <a:spcPct val="100000"/>
              </a:lnSpc>
              <a:spcBef>
                <a:spcPts val="0"/>
              </a:spcBef>
              <a:buClr>
                <a:schemeClr val="tx1"/>
              </a:buClr>
            </a:pPr>
            <a:endParaRPr lang="en-GB" sz="4400" dirty="0">
              <a:latin typeface="Times New Roman" panose="02020603050405020304" pitchFamily="18" charset="0"/>
              <a:ea typeface="Times New Roman" panose="02020603050405020304" pitchFamily="18" charset="0"/>
            </a:endParaRPr>
          </a:p>
        </p:txBody>
      </p:sp>
      <p:pic>
        <p:nvPicPr>
          <p:cNvPr id="4" name="Graphic 3" descr="End with solid fill">
            <a:extLst>
              <a:ext uri="{FF2B5EF4-FFF2-40B4-BE49-F238E27FC236}">
                <a16:creationId xmlns:a16="http://schemas.microsoft.com/office/drawing/2014/main" id="{66C82037-F8DB-CA24-A8A6-CF180A9A81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39077" y="6039020"/>
            <a:ext cx="450000" cy="450000"/>
          </a:xfrm>
          <a:prstGeom prst="rect">
            <a:avLst/>
          </a:prstGeom>
        </p:spPr>
      </p:pic>
    </p:spTree>
    <p:extLst>
      <p:ext uri="{BB962C8B-B14F-4D97-AF65-F5344CB8AC3E}">
        <p14:creationId xmlns:p14="http://schemas.microsoft.com/office/powerpoint/2010/main" val="2275416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700"/>
                                        <p:tgtEl>
                                          <p:spTgt spid="15"/>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7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leaves&#10;&#10;Description automatically generated">
            <a:extLst>
              <a:ext uri="{FF2B5EF4-FFF2-40B4-BE49-F238E27FC236}">
                <a16:creationId xmlns:a16="http://schemas.microsoft.com/office/drawing/2014/main" id="{1097EBDC-B37F-49E2-95F2-F365C96B4D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
            <a:ext cx="12192000" cy="8090224"/>
          </a:xfrm>
          <a:prstGeom prst="rect">
            <a:avLst/>
          </a:prstGeom>
        </p:spPr>
      </p:pic>
      <p:sp>
        <p:nvSpPr>
          <p:cNvPr id="15" name="Rectangle 14">
            <a:extLst>
              <a:ext uri="{FF2B5EF4-FFF2-40B4-BE49-F238E27FC236}">
                <a16:creationId xmlns:a16="http://schemas.microsoft.com/office/drawing/2014/main" id="{2283B740-AD62-454E-BA4E-390F1D63A45F}"/>
              </a:ext>
            </a:extLst>
          </p:cNvPr>
          <p:cNvSpPr/>
          <p:nvPr/>
        </p:nvSpPr>
        <p:spPr>
          <a:xfrm>
            <a:off x="328055" y="438769"/>
            <a:ext cx="11461022" cy="6156584"/>
          </a:xfrm>
          <a:prstGeom prst="rect">
            <a:avLst/>
          </a:prstGeom>
          <a:solidFill>
            <a:srgbClr val="402F56">
              <a:alpha val="78824"/>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587054" y="560602"/>
            <a:ext cx="10528942" cy="1442506"/>
          </a:xfrm>
        </p:spPr>
        <p:txBody>
          <a:bodyPr>
            <a:normAutofit/>
          </a:bodyPr>
          <a:lstStyle/>
          <a:p>
            <a:pPr>
              <a:lnSpc>
                <a:spcPct val="100000"/>
              </a:lnSpc>
              <a:spcBef>
                <a:spcPts val="0"/>
              </a:spcBef>
              <a:spcAft>
                <a:spcPts val="0"/>
              </a:spcAft>
            </a:pPr>
            <a:r>
              <a:rPr lang="en-GB" sz="4000" b="1" dirty="0">
                <a:solidFill>
                  <a:schemeClr val="bg1"/>
                </a:solidFill>
                <a:effectLst/>
                <a:latin typeface="Raleway" panose="020B0503030101060003" pitchFamily="34" charset="0"/>
                <a:ea typeface="Times New Roman" panose="02020603050405020304" pitchFamily="18" charset="0"/>
                <a:cs typeface="Arial" panose="020B0604020202020204" pitchFamily="34" charset="0"/>
              </a:rPr>
              <a:t>Engaging effectively with people and organisations</a:t>
            </a:r>
            <a:endParaRPr lang="en-GB" sz="4000" b="1" dirty="0">
              <a:solidFill>
                <a:schemeClr val="bg1"/>
              </a:solidFill>
              <a:latin typeface="Times New Roman" panose="02020603050405020304" pitchFamily="18" charset="0"/>
              <a:ea typeface="Times New Roman" panose="02020603050405020304" pitchFamily="18" charset="0"/>
            </a:endParaRPr>
          </a:p>
        </p:txBody>
      </p:sp>
      <p:sp>
        <p:nvSpPr>
          <p:cNvPr id="3" name="Text Placeholder 2">
            <a:extLst>
              <a:ext uri="{FF2B5EF4-FFF2-40B4-BE49-F238E27FC236}">
                <a16:creationId xmlns:a16="http://schemas.microsoft.com/office/drawing/2014/main" id="{15265CB3-0C81-4185-A1E7-C965BC8E9A4D}"/>
              </a:ext>
            </a:extLst>
          </p:cNvPr>
          <p:cNvSpPr>
            <a:spLocks noGrp="1"/>
          </p:cNvSpPr>
          <p:nvPr>
            <p:ph type="body" idx="1"/>
          </p:nvPr>
        </p:nvSpPr>
        <p:spPr>
          <a:xfrm>
            <a:off x="550863" y="2124940"/>
            <a:ext cx="10451119" cy="802336"/>
          </a:xfrm>
        </p:spPr>
        <p:txBody>
          <a:bodyPr>
            <a:normAutofit fontScale="92500"/>
          </a:bodyPr>
          <a:lstStyle/>
          <a:p>
            <a:pPr>
              <a:lnSpc>
                <a:spcPct val="110000"/>
              </a:lnSpc>
            </a:pPr>
            <a:r>
              <a:rPr lang="en-GB" sz="1400" b="0" i="0" dirty="0">
                <a:solidFill>
                  <a:schemeClr val="bg1"/>
                </a:solidFill>
                <a:effectLst/>
                <a:latin typeface="Raleway" panose="020B0503030101060003" pitchFamily="34" charset="0"/>
              </a:rPr>
              <a:t>There is a lot of guidance and expertise available to help companies implement respect for human rights. But there is no single blueprint, so each company has to develop its own approach, based on authoritative international standards. And the company needs to continuously review and adapt its approach to reflect changes in its human rights risks, operating environment and business.</a:t>
            </a:r>
            <a:endParaRPr lang="en-GB" sz="1800" b="0" dirty="0">
              <a:solidFill>
                <a:schemeClr val="bg1"/>
              </a:solidFill>
              <a:latin typeface="Raleway" panose="020B0503030101060003" pitchFamily="34" charset="0"/>
            </a:endParaRPr>
          </a:p>
        </p:txBody>
      </p:sp>
      <p:sp>
        <p:nvSpPr>
          <p:cNvPr id="4" name="Content Placeholder 3">
            <a:extLst>
              <a:ext uri="{FF2B5EF4-FFF2-40B4-BE49-F238E27FC236}">
                <a16:creationId xmlns:a16="http://schemas.microsoft.com/office/drawing/2014/main" id="{26B2DCBD-8306-4812-AF7C-915444FAF9FE}"/>
              </a:ext>
            </a:extLst>
          </p:cNvPr>
          <p:cNvSpPr>
            <a:spLocks noGrp="1"/>
          </p:cNvSpPr>
          <p:nvPr>
            <p:ph sz="half" idx="2"/>
          </p:nvPr>
        </p:nvSpPr>
        <p:spPr>
          <a:xfrm>
            <a:off x="550863" y="3099064"/>
            <a:ext cx="9575631" cy="3324501"/>
          </a:xfrm>
        </p:spPr>
        <p:txBody>
          <a:bodyPr>
            <a:normAutofit/>
          </a:bodyPr>
          <a:lstStyle/>
          <a:p>
            <a:pPr algn="l" fontAlgn="base"/>
            <a:r>
              <a:rPr lang="en-GB" sz="2000" b="0" i="0" dirty="0">
                <a:solidFill>
                  <a:schemeClr val="bg1"/>
                </a:solidFill>
                <a:effectLst/>
                <a:latin typeface="Raleway" panose="020B0503030101060003" pitchFamily="34" charset="0"/>
              </a:rPr>
              <a:t>To do this well, companies need to engage effectively with relevant people and organisations within the business and beyond. This process of engaging with stakeholders is key to identifying and understanding human rights risks, testing and getting feedback on actions the company is taking, and remedying impacts when they occur.</a:t>
            </a:r>
          </a:p>
          <a:p>
            <a:pPr algn="l" fontAlgn="base"/>
            <a:r>
              <a:rPr lang="en-GB" sz="2000" b="0" i="0" dirty="0">
                <a:solidFill>
                  <a:schemeClr val="bg1"/>
                </a:solidFill>
                <a:effectLst/>
                <a:latin typeface="Raleway" panose="020B0503030101060003" pitchFamily="34" charset="0"/>
              </a:rPr>
              <a:t>Stakeholder engagement can be hard. It requires time, openness and trust-building – often with stakeholders who may be critical of the company. But it is key to respecting human rights. Done well, good stakeholder engagement will help strengthen a company’s efforts to know what its human rights risks are – and to show that it is taking effective steps to manage them.</a:t>
            </a:r>
          </a:p>
          <a:p>
            <a:pPr>
              <a:lnSpc>
                <a:spcPct val="110000"/>
              </a:lnSpc>
            </a:pPr>
            <a:endParaRPr lang="en-GB" sz="1800" dirty="0">
              <a:solidFill>
                <a:schemeClr val="bg1"/>
              </a:solidFill>
              <a:latin typeface="Raleway" panose="020B0503030101060003" pitchFamily="34" charset="0"/>
            </a:endParaRPr>
          </a:p>
        </p:txBody>
      </p:sp>
      <p:pic>
        <p:nvPicPr>
          <p:cNvPr id="10" name="Graphic 9" descr="End with solid fill">
            <a:extLst>
              <a:ext uri="{FF2B5EF4-FFF2-40B4-BE49-F238E27FC236}">
                <a16:creationId xmlns:a16="http://schemas.microsoft.com/office/drawing/2014/main" id="{DA5492D2-A614-452F-943B-04B9EF307C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39077" y="6039020"/>
            <a:ext cx="450000" cy="450000"/>
          </a:xfrm>
          <a:prstGeom prst="rect">
            <a:avLst/>
          </a:prstGeom>
        </p:spPr>
      </p:pic>
      <p:pic>
        <p:nvPicPr>
          <p:cNvPr id="8" name="Es 1">
            <a:hlinkClick r:id="" action="ppaction://media"/>
            <a:extLst>
              <a:ext uri="{FF2B5EF4-FFF2-40B4-BE49-F238E27FC236}">
                <a16:creationId xmlns:a16="http://schemas.microsoft.com/office/drawing/2014/main" id="{04D0621D-0015-2C02-B8B9-A02F97C8D5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28758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4963">
        <p159:morph option="byObject"/>
      </p:transition>
    </mc:Choice>
    <mc:Fallback xmlns="">
      <p:transition spd="slow" advTm="749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leaves&#10;&#10;Description automatically generated">
            <a:extLst>
              <a:ext uri="{FF2B5EF4-FFF2-40B4-BE49-F238E27FC236}">
                <a16:creationId xmlns:a16="http://schemas.microsoft.com/office/drawing/2014/main" id="{B97DFB17-D5E2-B193-6D04-8613AF9CE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
            <a:ext cx="12192000" cy="8090224"/>
          </a:xfrm>
          <a:prstGeom prst="rect">
            <a:avLst/>
          </a:prstGeom>
        </p:spPr>
      </p:pic>
      <p:sp>
        <p:nvSpPr>
          <p:cNvPr id="15" name="Rectangle 14">
            <a:extLst>
              <a:ext uri="{FF2B5EF4-FFF2-40B4-BE49-F238E27FC236}">
                <a16:creationId xmlns:a16="http://schemas.microsoft.com/office/drawing/2014/main" id="{2283B740-AD62-454E-BA4E-390F1D63A45F}"/>
              </a:ext>
            </a:extLst>
          </p:cNvPr>
          <p:cNvSpPr/>
          <p:nvPr/>
        </p:nvSpPr>
        <p:spPr>
          <a:xfrm>
            <a:off x="328055" y="438769"/>
            <a:ext cx="11461022" cy="6156584"/>
          </a:xfrm>
          <a:prstGeom prst="rect">
            <a:avLst/>
          </a:prstGeom>
          <a:solidFill>
            <a:srgbClr val="402F56">
              <a:alpha val="69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492497" y="415126"/>
            <a:ext cx="10528942" cy="5119912"/>
          </a:xfrm>
        </p:spPr>
        <p:txBody>
          <a:bodyPr>
            <a:normAutofit/>
          </a:bodyPr>
          <a:lstStyle/>
          <a:p>
            <a:pPr algn="l" fontAlgn="base"/>
            <a:r>
              <a:rPr lang="en-GB" sz="4000" b="1" dirty="0">
                <a:solidFill>
                  <a:schemeClr val="bg1"/>
                </a:solidFill>
                <a:latin typeface="Raleway" panose="020B0503030101060003" pitchFamily="34" charset="0"/>
                <a:cs typeface="Arial" panose="020B0604020202020204" pitchFamily="34" charset="0"/>
              </a:rPr>
              <a:t>Why meaningful engagement with stakeholders is key to managing legal risk</a:t>
            </a:r>
            <a:br>
              <a:rPr lang="en-GB" sz="4000" b="1" dirty="0">
                <a:solidFill>
                  <a:schemeClr val="bg1"/>
                </a:solidFill>
                <a:latin typeface="Raleway" panose="020B0503030101060003" pitchFamily="34" charset="0"/>
                <a:cs typeface="Arial" panose="020B0604020202020204" pitchFamily="34" charset="0"/>
              </a:rPr>
            </a:br>
            <a:br>
              <a:rPr lang="en-GB" sz="1600" b="0" i="0" dirty="0">
                <a:solidFill>
                  <a:srgbClr val="373D48"/>
                </a:solidFill>
                <a:effectLst/>
                <a:latin typeface="Raleway" panose="020B0503030101060003" pitchFamily="34" charset="0"/>
              </a:rPr>
            </a:br>
            <a:r>
              <a:rPr lang="en-GB" sz="2000" b="0" i="0" dirty="0">
                <a:solidFill>
                  <a:schemeClr val="bg1"/>
                </a:solidFill>
                <a:effectLst/>
                <a:latin typeface="Raleway" panose="020B0503030101060003" pitchFamily="34" charset="0"/>
              </a:rPr>
              <a:t>Andrea Shemberg, Chair of the Global Business Initiative on Human Rights discusses why meaningful engagement with stakeholders is key to implementing effective human rights due diligence – and to managing legal risk – and what ‘meaningful’ looks like.</a:t>
            </a:r>
            <a:br>
              <a:rPr lang="en-GB" sz="2000" b="0" i="0" dirty="0">
                <a:solidFill>
                  <a:schemeClr val="bg1"/>
                </a:solidFill>
                <a:effectLst/>
                <a:latin typeface="Raleway" panose="020B0503030101060003" pitchFamily="34" charset="0"/>
              </a:rPr>
            </a:br>
            <a:br>
              <a:rPr lang="en-GB" sz="2000" b="0" i="0" dirty="0">
                <a:solidFill>
                  <a:schemeClr val="bg1"/>
                </a:solidFill>
                <a:effectLst/>
                <a:latin typeface="Raleway" panose="020B0503030101060003" pitchFamily="34" charset="0"/>
              </a:rPr>
            </a:br>
            <a:br>
              <a:rPr lang="en-GB" sz="2000" b="0" i="0" dirty="0">
                <a:solidFill>
                  <a:schemeClr val="bg1"/>
                </a:solidFill>
                <a:effectLst/>
                <a:latin typeface="Raleway" panose="020B0503030101060003" pitchFamily="34" charset="0"/>
              </a:rPr>
            </a:br>
            <a:br>
              <a:rPr lang="en-GB" sz="2000" b="0" i="0" dirty="0">
                <a:solidFill>
                  <a:schemeClr val="bg1"/>
                </a:solidFill>
                <a:effectLst/>
                <a:latin typeface="Raleway" panose="020B0503030101060003" pitchFamily="34" charset="0"/>
              </a:rPr>
            </a:br>
            <a:br>
              <a:rPr lang="en-GB" sz="2000" b="0" i="0" dirty="0">
                <a:solidFill>
                  <a:schemeClr val="bg1"/>
                </a:solidFill>
                <a:effectLst/>
                <a:latin typeface="Raleway" panose="020B0503030101060003" pitchFamily="34" charset="0"/>
              </a:rPr>
            </a:br>
            <a:br>
              <a:rPr lang="en-GB" sz="2000" b="0" i="0" dirty="0">
                <a:solidFill>
                  <a:schemeClr val="bg1"/>
                </a:solidFill>
                <a:effectLst/>
                <a:latin typeface="Raleway" panose="020B0503030101060003" pitchFamily="34" charset="0"/>
              </a:rPr>
            </a:br>
            <a:br>
              <a:rPr lang="en-GB" sz="2000" b="0" i="0" dirty="0">
                <a:solidFill>
                  <a:schemeClr val="bg1"/>
                </a:solidFill>
                <a:effectLst/>
                <a:latin typeface="Raleway" panose="020B0503030101060003" pitchFamily="34" charset="0"/>
              </a:rPr>
            </a:br>
            <a:endParaRPr lang="en-GB" sz="4000" b="1" dirty="0">
              <a:solidFill>
                <a:schemeClr val="bg1"/>
              </a:solidFill>
              <a:latin typeface="Times New Roman" panose="02020603050405020304" pitchFamily="18" charset="0"/>
              <a:ea typeface="Times New Roman" panose="02020603050405020304" pitchFamily="18" charset="0"/>
            </a:endParaRPr>
          </a:p>
        </p:txBody>
      </p:sp>
      <p:pic>
        <p:nvPicPr>
          <p:cNvPr id="10" name="Graphic 9" descr="End with solid fill">
            <a:extLst>
              <a:ext uri="{FF2B5EF4-FFF2-40B4-BE49-F238E27FC236}">
                <a16:creationId xmlns:a16="http://schemas.microsoft.com/office/drawing/2014/main" id="{DA5492D2-A614-452F-943B-04B9EF307C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39077" y="6039020"/>
            <a:ext cx="450000" cy="450000"/>
          </a:xfrm>
          <a:prstGeom prst="rect">
            <a:avLst/>
          </a:prstGeom>
        </p:spPr>
      </p:pic>
      <p:sp>
        <p:nvSpPr>
          <p:cNvPr id="4" name="TextBox 3">
            <a:extLst>
              <a:ext uri="{FF2B5EF4-FFF2-40B4-BE49-F238E27FC236}">
                <a16:creationId xmlns:a16="http://schemas.microsoft.com/office/drawing/2014/main" id="{5E613153-B7DB-0357-61CD-AC7F3B07786B}"/>
              </a:ext>
            </a:extLst>
          </p:cNvPr>
          <p:cNvSpPr txBox="1"/>
          <p:nvPr/>
        </p:nvSpPr>
        <p:spPr>
          <a:xfrm>
            <a:off x="3612348" y="6088486"/>
            <a:ext cx="4892435" cy="523220"/>
          </a:xfrm>
          <a:prstGeom prst="rect">
            <a:avLst/>
          </a:prstGeom>
          <a:noFill/>
        </p:spPr>
        <p:txBody>
          <a:bodyPr wrap="square" rtlCol="0">
            <a:spAutoFit/>
          </a:bodyPr>
          <a:lstStyle/>
          <a:p>
            <a:pPr algn="ctr"/>
            <a:r>
              <a:rPr lang="en-GB" sz="1400" dirty="0">
                <a:solidFill>
                  <a:schemeClr val="bg1"/>
                </a:solidFill>
                <a:latin typeface="Raleway" panose="020B0503030101060003" pitchFamily="34" charset="0"/>
              </a:rPr>
              <a:t>Play this podcast on Apple Podcasts </a:t>
            </a:r>
            <a:r>
              <a:rPr lang="en-GB" sz="1400" dirty="0">
                <a:solidFill>
                  <a:schemeClr val="bg1"/>
                </a:solidFill>
                <a:latin typeface="Raleway" panose="020B0503030101060003" pitchFamily="34" charset="0"/>
                <a:hlinkClick r:id="rId7">
                  <a:extLst>
                    <a:ext uri="{A12FA001-AC4F-418D-AE19-62706E023703}">
                      <ahyp:hlinkClr xmlns:ahyp="http://schemas.microsoft.com/office/drawing/2018/hyperlinkcolor" val="tx"/>
                    </a:ext>
                  </a:extLst>
                </a:hlinkClick>
              </a:rPr>
              <a:t>here</a:t>
            </a:r>
            <a:endParaRPr lang="en-GB" sz="1400" dirty="0">
              <a:solidFill>
                <a:schemeClr val="bg1"/>
              </a:solidFill>
              <a:latin typeface="Raleway" panose="020B0503030101060003" pitchFamily="34" charset="0"/>
            </a:endParaRPr>
          </a:p>
          <a:p>
            <a:pPr algn="ctr"/>
            <a:r>
              <a:rPr lang="en-GB" sz="1400" dirty="0">
                <a:solidFill>
                  <a:schemeClr val="bg1"/>
                </a:solidFill>
                <a:latin typeface="Raleway" panose="020B0503030101060003" pitchFamily="34" charset="0"/>
              </a:rPr>
              <a:t>Run time - 26 minutes </a:t>
            </a:r>
          </a:p>
        </p:txBody>
      </p:sp>
      <p:pic>
        <p:nvPicPr>
          <p:cNvPr id="16" name="Picture 15">
            <a:hlinkClick r:id="rId7"/>
            <a:extLst>
              <a:ext uri="{FF2B5EF4-FFF2-40B4-BE49-F238E27FC236}">
                <a16:creationId xmlns:a16="http://schemas.microsoft.com/office/drawing/2014/main" id="{8A1CB8B2-2573-84E8-239D-C2655108C1A6}"/>
              </a:ext>
            </a:extLst>
          </p:cNvPr>
          <p:cNvPicPr>
            <a:picLocks noChangeAspect="1"/>
          </p:cNvPicPr>
          <p:nvPr/>
        </p:nvPicPr>
        <p:blipFill>
          <a:blip r:embed="rId8"/>
          <a:stretch>
            <a:fillRect/>
          </a:stretch>
        </p:blipFill>
        <p:spPr>
          <a:xfrm>
            <a:off x="4561483" y="3074129"/>
            <a:ext cx="2994166" cy="3015863"/>
          </a:xfrm>
          <a:prstGeom prst="rect">
            <a:avLst/>
          </a:prstGeom>
        </p:spPr>
      </p:pic>
      <p:pic>
        <p:nvPicPr>
          <p:cNvPr id="20" name="Picture 19" descr="A blue and black video player&#10;&#10;Description automatically generated">
            <a:extLst>
              <a:ext uri="{FF2B5EF4-FFF2-40B4-BE49-F238E27FC236}">
                <a16:creationId xmlns:a16="http://schemas.microsoft.com/office/drawing/2014/main" id="{362EA876-EA31-A371-98FE-0A125B6798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2033" y="4223919"/>
            <a:ext cx="893066" cy="716281"/>
          </a:xfrm>
          <a:prstGeom prst="rect">
            <a:avLst/>
          </a:prstGeom>
        </p:spPr>
      </p:pic>
      <p:pic>
        <p:nvPicPr>
          <p:cNvPr id="21" name="Es 2">
            <a:hlinkClick r:id="" action="ppaction://media"/>
            <a:extLst>
              <a:ext uri="{FF2B5EF4-FFF2-40B4-BE49-F238E27FC236}">
                <a16:creationId xmlns:a16="http://schemas.microsoft.com/office/drawing/2014/main" id="{A1F837E5-6E92-4EB7-93F7-4846D355324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44525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4963">
        <p159:morph option="byObject"/>
      </p:transition>
    </mc:Choice>
    <mc:Fallback xmlns="">
      <p:transition spd="slow" advTm="749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leaves&#10;&#10;Description automatically generated">
            <a:extLst>
              <a:ext uri="{FF2B5EF4-FFF2-40B4-BE49-F238E27FC236}">
                <a16:creationId xmlns:a16="http://schemas.microsoft.com/office/drawing/2014/main" id="{F004AF2E-BA70-9F8C-1C16-A401F6A1B4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94"/>
            <a:ext cx="12192000" cy="8090224"/>
          </a:xfrm>
          <a:prstGeom prst="rect">
            <a:avLst/>
          </a:prstGeom>
        </p:spPr>
      </p:pic>
      <p:sp>
        <p:nvSpPr>
          <p:cNvPr id="15" name="Rectangle 14">
            <a:extLst>
              <a:ext uri="{FF2B5EF4-FFF2-40B4-BE49-F238E27FC236}">
                <a16:creationId xmlns:a16="http://schemas.microsoft.com/office/drawing/2014/main" id="{2283B740-AD62-454E-BA4E-390F1D63A45F}"/>
              </a:ext>
            </a:extLst>
          </p:cNvPr>
          <p:cNvSpPr/>
          <p:nvPr/>
        </p:nvSpPr>
        <p:spPr>
          <a:xfrm>
            <a:off x="267064" y="350708"/>
            <a:ext cx="11461022" cy="6156584"/>
          </a:xfrm>
          <a:prstGeom prst="rect">
            <a:avLst/>
          </a:prstGeom>
          <a:solidFill>
            <a:srgbClr val="402F56">
              <a:alpha val="69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550863" y="1225684"/>
            <a:ext cx="10528942" cy="911261"/>
          </a:xfrm>
        </p:spPr>
        <p:txBody>
          <a:bodyPr>
            <a:normAutofit fontScale="90000"/>
          </a:bodyPr>
          <a:lstStyle/>
          <a:p>
            <a:pPr>
              <a:lnSpc>
                <a:spcPct val="100000"/>
              </a:lnSpc>
              <a:spcBef>
                <a:spcPts val="0"/>
              </a:spcBef>
              <a:spcAft>
                <a:spcPts val="0"/>
              </a:spcAft>
            </a:pPr>
            <a:r>
              <a:rPr lang="en-GB" sz="4000" b="1" dirty="0">
                <a:solidFill>
                  <a:schemeClr val="bg1"/>
                </a:solidFill>
                <a:effectLst/>
                <a:latin typeface="Raleway" panose="020B0503030101060003" pitchFamily="34" charset="0"/>
                <a:ea typeface="Times New Roman" panose="02020603050405020304" pitchFamily="18" charset="0"/>
                <a:cs typeface="Arial" panose="020B0604020202020204" pitchFamily="34" charset="0"/>
              </a:rPr>
              <a:t>How are companies managing stakeholder engagement in practice?</a:t>
            </a:r>
            <a:br>
              <a:rPr lang="en-GB" sz="4000" b="1" dirty="0">
                <a:solidFill>
                  <a:schemeClr val="bg1"/>
                </a:solidFill>
                <a:effectLst/>
                <a:latin typeface="Raleway" panose="020B0503030101060003" pitchFamily="34" charset="0"/>
                <a:ea typeface="Times New Roman" panose="02020603050405020304" pitchFamily="18" charset="0"/>
                <a:cs typeface="Arial" panose="020B0604020202020204" pitchFamily="34" charset="0"/>
              </a:rPr>
            </a:br>
            <a:br>
              <a:rPr lang="en-GB" sz="4000" b="1" dirty="0">
                <a:solidFill>
                  <a:schemeClr val="bg1"/>
                </a:solidFill>
                <a:effectLst/>
                <a:latin typeface="Raleway" panose="020B0503030101060003" pitchFamily="34" charset="0"/>
                <a:ea typeface="Times New Roman" panose="02020603050405020304" pitchFamily="18" charset="0"/>
                <a:cs typeface="Arial" panose="020B0604020202020204" pitchFamily="34" charset="0"/>
              </a:rPr>
            </a:br>
            <a:r>
              <a:rPr lang="en-GB" sz="2000" dirty="0">
                <a:solidFill>
                  <a:schemeClr val="bg1"/>
                </a:solidFill>
                <a:latin typeface="Raleway" panose="020B0503030101060003" pitchFamily="34" charset="0"/>
                <a:ea typeface="Times New Roman" panose="02020603050405020304" pitchFamily="18" charset="0"/>
                <a:cs typeface="Arial" panose="020B0604020202020204" pitchFamily="34" charset="0"/>
              </a:rPr>
              <a:t>Watch these two videos and note down your insights</a:t>
            </a:r>
            <a:endParaRPr lang="en-GB" sz="4000" dirty="0">
              <a:solidFill>
                <a:schemeClr val="bg1"/>
              </a:solidFill>
              <a:latin typeface="Times New Roman" panose="02020603050405020304" pitchFamily="18" charset="0"/>
              <a:ea typeface="Times New Roman" panose="02020603050405020304" pitchFamily="18" charset="0"/>
            </a:endParaRPr>
          </a:p>
        </p:txBody>
      </p:sp>
      <p:pic>
        <p:nvPicPr>
          <p:cNvPr id="10" name="Graphic 9" descr="End with solid fill">
            <a:extLst>
              <a:ext uri="{FF2B5EF4-FFF2-40B4-BE49-F238E27FC236}">
                <a16:creationId xmlns:a16="http://schemas.microsoft.com/office/drawing/2014/main" id="{DA5492D2-A614-452F-943B-04B9EF307C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39077" y="6039020"/>
            <a:ext cx="450000" cy="450000"/>
          </a:xfrm>
          <a:prstGeom prst="rect">
            <a:avLst/>
          </a:prstGeom>
        </p:spPr>
      </p:pic>
      <p:pic>
        <p:nvPicPr>
          <p:cNvPr id="16" name="Online Media 15" title="How does Syngenta engage with key stakeholders">
            <a:hlinkClick r:id="" action="ppaction://media"/>
            <a:extLst>
              <a:ext uri="{FF2B5EF4-FFF2-40B4-BE49-F238E27FC236}">
                <a16:creationId xmlns:a16="http://schemas.microsoft.com/office/drawing/2014/main" id="{2349434A-AACD-619F-6E0E-671F01372425}"/>
              </a:ext>
            </a:extLst>
          </p:cNvPr>
          <p:cNvPicPr>
            <a:picLocks noRot="1" noChangeAspect="1"/>
          </p:cNvPicPr>
          <p:nvPr>
            <a:videoFile r:link="rId1"/>
          </p:nvPr>
        </p:nvPicPr>
        <p:blipFill>
          <a:blip r:embed="rId9"/>
          <a:stretch>
            <a:fillRect/>
          </a:stretch>
        </p:blipFill>
        <p:spPr>
          <a:xfrm>
            <a:off x="6194427" y="3060532"/>
            <a:ext cx="5133439" cy="2887560"/>
          </a:xfrm>
          <a:prstGeom prst="rect">
            <a:avLst/>
          </a:prstGeom>
        </p:spPr>
      </p:pic>
      <p:pic>
        <p:nvPicPr>
          <p:cNvPr id="17" name="Online Media 16" title="Why and how does Trafigura engage with key stakeholders">
            <a:hlinkClick r:id="" action="ppaction://media"/>
            <a:extLst>
              <a:ext uri="{FF2B5EF4-FFF2-40B4-BE49-F238E27FC236}">
                <a16:creationId xmlns:a16="http://schemas.microsoft.com/office/drawing/2014/main" id="{35028255-F1DD-B284-C350-50504C0C3ABC}"/>
              </a:ext>
            </a:extLst>
          </p:cNvPr>
          <p:cNvPicPr>
            <a:picLocks noRot="1" noChangeAspect="1"/>
          </p:cNvPicPr>
          <p:nvPr>
            <a:videoFile r:link="rId2"/>
          </p:nvPr>
        </p:nvPicPr>
        <p:blipFill>
          <a:blip r:embed="rId10"/>
          <a:stretch>
            <a:fillRect/>
          </a:stretch>
        </p:blipFill>
        <p:spPr>
          <a:xfrm>
            <a:off x="660767" y="3060532"/>
            <a:ext cx="5133440" cy="2887560"/>
          </a:xfrm>
          <a:prstGeom prst="rect">
            <a:avLst/>
          </a:prstGeom>
        </p:spPr>
      </p:pic>
      <p:pic>
        <p:nvPicPr>
          <p:cNvPr id="18" name="Es 3">
            <a:hlinkClick r:id="" action="ppaction://media"/>
            <a:extLst>
              <a:ext uri="{FF2B5EF4-FFF2-40B4-BE49-F238E27FC236}">
                <a16:creationId xmlns:a16="http://schemas.microsoft.com/office/drawing/2014/main" id="{974230D2-2829-7D7C-2D7D-6E574FE20BB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84228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4963">
        <p159:morph option="byObject"/>
      </p:transition>
    </mc:Choice>
    <mc:Fallback xmlns="">
      <p:transition spd="slow" advTm="749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7"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6"/>
                </p:tgtEl>
              </p:cMediaNode>
            </p:video>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nextCondLst>
                <p:cond evt="onClick" delay="0">
                  <p:tgtEl>
                    <p:spTgt spid="16"/>
                  </p:tgtEl>
                </p:cond>
              </p:nextCondLst>
            </p:seq>
            <p:video>
              <p:cMediaNode vol="80000">
                <p:cTn id="21" fill="hold" display="0">
                  <p:stCondLst>
                    <p:cond delay="indefinite"/>
                  </p:stCondLst>
                </p:cTn>
                <p:tgtEl>
                  <p:spTgt spid="17"/>
                </p:tgtEl>
              </p:cMediaNode>
            </p:video>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7"/>
                                        </p:tgtEl>
                                      </p:cBhvr>
                                    </p:cmd>
                                  </p:childTnLst>
                                </p:cTn>
                              </p:par>
                            </p:childTnLst>
                          </p:cTn>
                        </p:par>
                      </p:childTnLst>
                    </p:cTn>
                  </p:par>
                </p:childTnLst>
              </p:cTn>
              <p:nextCondLst>
                <p:cond evt="onClick" delay="0">
                  <p:tgtEl>
                    <p:spTgt spid="17"/>
                  </p:tgtEl>
                </p:cond>
              </p:nextCondLst>
            </p:seq>
            <p:audio>
              <p:cMediaNode vol="80000" showWhenStopped="0">
                <p:cTn id="2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leaves&#10;&#10;Description automatically generated">
            <a:extLst>
              <a:ext uri="{FF2B5EF4-FFF2-40B4-BE49-F238E27FC236}">
                <a16:creationId xmlns:a16="http://schemas.microsoft.com/office/drawing/2014/main" id="{F004AF2E-BA70-9F8C-1C16-A401F6A1B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
            <a:ext cx="12192000" cy="8090224"/>
          </a:xfrm>
          <a:prstGeom prst="rect">
            <a:avLst/>
          </a:prstGeom>
        </p:spPr>
      </p:pic>
      <p:sp>
        <p:nvSpPr>
          <p:cNvPr id="15" name="Rectangle 14">
            <a:extLst>
              <a:ext uri="{FF2B5EF4-FFF2-40B4-BE49-F238E27FC236}">
                <a16:creationId xmlns:a16="http://schemas.microsoft.com/office/drawing/2014/main" id="{2283B740-AD62-454E-BA4E-390F1D63A45F}"/>
              </a:ext>
            </a:extLst>
          </p:cNvPr>
          <p:cNvSpPr/>
          <p:nvPr/>
        </p:nvSpPr>
        <p:spPr>
          <a:xfrm>
            <a:off x="328055" y="438769"/>
            <a:ext cx="11461022" cy="6156584"/>
          </a:xfrm>
          <a:prstGeom prst="rect">
            <a:avLst/>
          </a:prstGeom>
          <a:solidFill>
            <a:srgbClr val="402F56">
              <a:alpha val="69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550863" y="694440"/>
            <a:ext cx="10528942" cy="1442506"/>
          </a:xfrm>
        </p:spPr>
        <p:txBody>
          <a:bodyPr>
            <a:normAutofit fontScale="90000"/>
          </a:bodyPr>
          <a:lstStyle/>
          <a:p>
            <a:pPr>
              <a:lnSpc>
                <a:spcPct val="100000"/>
              </a:lnSpc>
              <a:spcBef>
                <a:spcPts val="0"/>
              </a:spcBef>
            </a:pPr>
            <a:r>
              <a:rPr lang="en-GB" sz="4000" b="1" i="0" dirty="0">
                <a:solidFill>
                  <a:schemeClr val="bg1"/>
                </a:solidFill>
                <a:effectLst/>
                <a:latin typeface="Raleway" panose="020B0503030101060003" pitchFamily="34" charset="0"/>
              </a:rPr>
              <a:t>What does stakeholder engagement look like in practice?</a:t>
            </a:r>
            <a:br>
              <a:rPr lang="en-GB" sz="4000" b="1" i="0" dirty="0">
                <a:solidFill>
                  <a:schemeClr val="bg1"/>
                </a:solidFill>
                <a:effectLst/>
                <a:latin typeface="Raleway" panose="020B0503030101060003" pitchFamily="34" charset="0"/>
              </a:rPr>
            </a:br>
            <a:endParaRPr lang="en-GB" sz="4000" b="1" dirty="0">
              <a:solidFill>
                <a:schemeClr val="bg1"/>
              </a:solidFill>
              <a:latin typeface="Times New Roman" panose="02020603050405020304" pitchFamily="18" charset="0"/>
              <a:ea typeface="Times New Roman" panose="02020603050405020304" pitchFamily="18" charset="0"/>
            </a:endParaRPr>
          </a:p>
        </p:txBody>
      </p:sp>
      <p:sp>
        <p:nvSpPr>
          <p:cNvPr id="4" name="Content Placeholder 3">
            <a:extLst>
              <a:ext uri="{FF2B5EF4-FFF2-40B4-BE49-F238E27FC236}">
                <a16:creationId xmlns:a16="http://schemas.microsoft.com/office/drawing/2014/main" id="{26B2DCBD-8306-4812-AF7C-915444FAF9FE}"/>
              </a:ext>
            </a:extLst>
          </p:cNvPr>
          <p:cNvSpPr>
            <a:spLocks noGrp="1"/>
          </p:cNvSpPr>
          <p:nvPr>
            <p:ph sz="half" idx="2"/>
          </p:nvPr>
        </p:nvSpPr>
        <p:spPr>
          <a:xfrm>
            <a:off x="550863" y="1877438"/>
            <a:ext cx="10788214" cy="4611582"/>
          </a:xfrm>
        </p:spPr>
        <p:txBody>
          <a:bodyPr>
            <a:normAutofit/>
          </a:bodyPr>
          <a:lstStyle/>
          <a:p>
            <a:pPr marL="0" indent="0" algn="l" fontAlgn="base">
              <a:buNone/>
            </a:pPr>
            <a:r>
              <a:rPr lang="en-GB" sz="1400" b="0" i="0" dirty="0">
                <a:solidFill>
                  <a:schemeClr val="bg1"/>
                </a:solidFill>
                <a:effectLst/>
                <a:latin typeface="Raleway" panose="020B0503030101060003" pitchFamily="34" charset="0"/>
              </a:rPr>
              <a:t>There are many ways a company can engage with stakeholders.</a:t>
            </a:r>
          </a:p>
          <a:p>
            <a:pPr algn="l" fontAlgn="base"/>
            <a:r>
              <a:rPr lang="en-GB" sz="1400" b="1" i="0" dirty="0">
                <a:solidFill>
                  <a:schemeClr val="bg1"/>
                </a:solidFill>
                <a:effectLst/>
                <a:latin typeface="Raleway" panose="020B0503030101060003" pitchFamily="34" charset="0"/>
              </a:rPr>
              <a:t>Ways to get information about human rights risks and impacts include:</a:t>
            </a:r>
            <a:endParaRPr lang="en-GB" sz="1400" b="0" i="0" dirty="0">
              <a:solidFill>
                <a:schemeClr val="bg1"/>
              </a:solidFill>
              <a:effectLst/>
              <a:latin typeface="Raleway" panose="020B0503030101060003" pitchFamily="34" charset="0"/>
            </a:endParaRPr>
          </a:p>
          <a:p>
            <a:pPr algn="l" fontAlgn="base">
              <a:buFont typeface="Arial" panose="020B0604020202020204" pitchFamily="34" charset="0"/>
              <a:buChar char="•"/>
            </a:pPr>
            <a:r>
              <a:rPr lang="en-GB" sz="1400" b="0" i="0" dirty="0">
                <a:solidFill>
                  <a:schemeClr val="bg1"/>
                </a:solidFill>
                <a:effectLst/>
                <a:latin typeface="Raleway" panose="020B0503030101060003" pitchFamily="34" charset="0"/>
              </a:rPr>
              <a:t>Work with relevant colleagues across the business to map potential risks and explore how to assess and respond to adverse impacts.</a:t>
            </a:r>
          </a:p>
          <a:p>
            <a:pPr algn="l" fontAlgn="base">
              <a:buFont typeface="Arial" panose="020B0604020202020204" pitchFamily="34" charset="0"/>
              <a:buChar char="•"/>
            </a:pPr>
            <a:r>
              <a:rPr lang="en-GB" sz="1400" b="0" i="0" dirty="0">
                <a:solidFill>
                  <a:schemeClr val="bg1"/>
                </a:solidFill>
                <a:effectLst/>
                <a:latin typeface="Raleway" panose="020B0503030101060003" pitchFamily="34" charset="0"/>
              </a:rPr>
              <a:t>Engage with potentially affected people – including local communities – when working to identify impacts.</a:t>
            </a:r>
          </a:p>
          <a:p>
            <a:pPr algn="l" fontAlgn="base">
              <a:buFont typeface="Arial" panose="020B0604020202020204" pitchFamily="34" charset="0"/>
              <a:buChar char="•"/>
            </a:pPr>
            <a:r>
              <a:rPr lang="en-GB" sz="1400" b="0" i="0" dirty="0">
                <a:solidFill>
                  <a:schemeClr val="bg1"/>
                </a:solidFill>
                <a:effectLst/>
                <a:latin typeface="Raleway" panose="020B0503030101060003" pitchFamily="34" charset="0"/>
              </a:rPr>
              <a:t>Participate in industry and multistakeholder groups to exchange information about complex challenges.</a:t>
            </a:r>
          </a:p>
          <a:p>
            <a:pPr algn="l" fontAlgn="base"/>
            <a:r>
              <a:rPr lang="en-GB" sz="1400" b="1" i="0" dirty="0">
                <a:solidFill>
                  <a:schemeClr val="bg1"/>
                </a:solidFill>
                <a:effectLst/>
                <a:latin typeface="Raleway" panose="020B0503030101060003" pitchFamily="34" charset="0"/>
              </a:rPr>
              <a:t>Ways to share and get feedback on a company’s approach to managing human rights risks include:</a:t>
            </a:r>
            <a:endParaRPr lang="en-GB" sz="1400" b="0" i="0" dirty="0">
              <a:solidFill>
                <a:schemeClr val="bg1"/>
              </a:solidFill>
              <a:effectLst/>
              <a:latin typeface="Raleway" panose="020B0503030101060003" pitchFamily="34" charset="0"/>
            </a:endParaRPr>
          </a:p>
          <a:p>
            <a:pPr algn="l" fontAlgn="base">
              <a:buFont typeface="Arial" panose="020B0604020202020204" pitchFamily="34" charset="0"/>
              <a:buChar char="•"/>
            </a:pPr>
            <a:r>
              <a:rPr lang="en-GB" sz="1400" b="0" i="0" dirty="0">
                <a:solidFill>
                  <a:schemeClr val="bg1"/>
                </a:solidFill>
                <a:effectLst/>
                <a:latin typeface="Raleway" panose="020B0503030101060003" pitchFamily="34" charset="0"/>
              </a:rPr>
              <a:t>Establish a stakeholder advisory panel comprising representatives of diverse groups to provide feedback at regular intervals.</a:t>
            </a:r>
          </a:p>
          <a:p>
            <a:pPr algn="l" fontAlgn="base">
              <a:buFont typeface="Arial" panose="020B0604020202020204" pitchFamily="34" charset="0"/>
              <a:buChar char="•"/>
            </a:pPr>
            <a:r>
              <a:rPr lang="en-GB" sz="1400" b="0" i="0" dirty="0">
                <a:solidFill>
                  <a:schemeClr val="bg1"/>
                </a:solidFill>
                <a:effectLst/>
                <a:latin typeface="Raleway" panose="020B0503030101060003" pitchFamily="34" charset="0"/>
              </a:rPr>
              <a:t>Reach out to external experts to test thinking and proposed actions.</a:t>
            </a:r>
          </a:p>
          <a:p>
            <a:pPr algn="l" fontAlgn="base">
              <a:buFont typeface="Arial" panose="020B0604020202020204" pitchFamily="34" charset="0"/>
              <a:buChar char="•"/>
            </a:pPr>
            <a:r>
              <a:rPr lang="en-GB" sz="1400" b="0" i="0" dirty="0">
                <a:solidFill>
                  <a:schemeClr val="bg1"/>
                </a:solidFill>
                <a:effectLst/>
                <a:latin typeface="Raleway" panose="020B0503030101060003" pitchFamily="34" charset="0"/>
              </a:rPr>
              <a:t>Engage with government bodies, investors, civil society representatives and others to understand expectations and share progress.   </a:t>
            </a:r>
          </a:p>
          <a:p>
            <a:pPr algn="l" fontAlgn="base"/>
            <a:r>
              <a:rPr lang="en-GB" sz="1400" b="1" i="0" dirty="0">
                <a:solidFill>
                  <a:schemeClr val="bg1"/>
                </a:solidFill>
                <a:effectLst/>
                <a:latin typeface="Raleway" panose="020B0503030101060003" pitchFamily="34" charset="0"/>
              </a:rPr>
              <a:t>Ways to remediate impacts and deal with grievances include:</a:t>
            </a:r>
            <a:endParaRPr lang="en-GB" sz="1400" b="0" i="0" dirty="0">
              <a:solidFill>
                <a:schemeClr val="bg1"/>
              </a:solidFill>
              <a:effectLst/>
              <a:latin typeface="Raleway" panose="020B0503030101060003" pitchFamily="34" charset="0"/>
            </a:endParaRPr>
          </a:p>
          <a:p>
            <a:pPr algn="l" fontAlgn="base">
              <a:buFont typeface="Arial" panose="020B0604020202020204" pitchFamily="34" charset="0"/>
              <a:buChar char="•"/>
            </a:pPr>
            <a:r>
              <a:rPr lang="en-GB" sz="1400" b="0" i="0" dirty="0">
                <a:solidFill>
                  <a:schemeClr val="bg1"/>
                </a:solidFill>
                <a:effectLst/>
                <a:latin typeface="Raleway" panose="020B0503030101060003" pitchFamily="34" charset="0"/>
              </a:rPr>
              <a:t>Engage with potentially affected groups and experts to strengthen the design and implementation of grievance processes.</a:t>
            </a:r>
          </a:p>
          <a:p>
            <a:pPr algn="l" fontAlgn="base">
              <a:buFont typeface="Arial" panose="020B0604020202020204" pitchFamily="34" charset="0"/>
              <a:buChar char="•"/>
            </a:pPr>
            <a:r>
              <a:rPr lang="en-GB" sz="1400" b="0" i="0" dirty="0">
                <a:solidFill>
                  <a:schemeClr val="bg1"/>
                </a:solidFill>
                <a:effectLst/>
                <a:latin typeface="Raleway" panose="020B0503030101060003" pitchFamily="34" charset="0"/>
              </a:rPr>
              <a:t>Establish a forum for ongoing dialogue with local communities, such as BASF’s </a:t>
            </a:r>
            <a:r>
              <a:rPr lang="en-GB" sz="1400" b="0" i="0" u="none" strike="noStrike" dirty="0">
                <a:solidFill>
                  <a:schemeClr val="bg1"/>
                </a:solidFill>
                <a:effectLst/>
                <a:latin typeface="Raleway" panose="020B0503030101060003" pitchFamily="34" charset="0"/>
                <a:hlinkClick r:id="rId5">
                  <a:extLst>
                    <a:ext uri="{A12FA001-AC4F-418D-AE19-62706E023703}">
                      <ahyp:hlinkClr xmlns:ahyp="http://schemas.microsoft.com/office/drawing/2018/hyperlinkcolor" val="tx"/>
                    </a:ext>
                  </a:extLst>
                </a:hlinkClick>
              </a:rPr>
              <a:t>Community Advisory Panels</a:t>
            </a:r>
            <a:r>
              <a:rPr lang="en-GB" sz="1400" b="0" i="0" dirty="0">
                <a:solidFill>
                  <a:schemeClr val="bg1"/>
                </a:solidFill>
                <a:effectLst/>
                <a:latin typeface="Raleway" panose="020B0503030101060003" pitchFamily="34" charset="0"/>
              </a:rPr>
              <a:t>.</a:t>
            </a:r>
          </a:p>
          <a:p>
            <a:pPr algn="l" fontAlgn="base">
              <a:buFont typeface="Arial" panose="020B0604020202020204" pitchFamily="34" charset="0"/>
              <a:buChar char="•"/>
            </a:pPr>
            <a:r>
              <a:rPr lang="en-GB" sz="1400" b="0" i="0" dirty="0">
                <a:solidFill>
                  <a:schemeClr val="bg1"/>
                </a:solidFill>
                <a:effectLst/>
                <a:latin typeface="Raleway" panose="020B0503030101060003" pitchFamily="34" charset="0"/>
              </a:rPr>
              <a:t>Work with human rights defenders to ensure affected people know about the company’s grievance processes.</a:t>
            </a:r>
          </a:p>
        </p:txBody>
      </p:sp>
      <p:pic>
        <p:nvPicPr>
          <p:cNvPr id="10" name="Graphic 9" descr="End with solid fill">
            <a:extLst>
              <a:ext uri="{FF2B5EF4-FFF2-40B4-BE49-F238E27FC236}">
                <a16:creationId xmlns:a16="http://schemas.microsoft.com/office/drawing/2014/main" id="{DA5492D2-A614-452F-943B-04B9EF307C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39077" y="6039020"/>
            <a:ext cx="450000" cy="450000"/>
          </a:xfrm>
          <a:prstGeom prst="rect">
            <a:avLst/>
          </a:prstGeom>
        </p:spPr>
      </p:pic>
      <p:pic>
        <p:nvPicPr>
          <p:cNvPr id="5" name="Es 4">
            <a:hlinkClick r:id="" action="ppaction://media"/>
            <a:extLst>
              <a:ext uri="{FF2B5EF4-FFF2-40B4-BE49-F238E27FC236}">
                <a16:creationId xmlns:a16="http://schemas.microsoft.com/office/drawing/2014/main" id="{EB8EE365-FDE6-F417-4B54-C10FB83982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020229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4963">
        <p159:morph option="byObject"/>
      </p:transition>
    </mc:Choice>
    <mc:Fallback xmlns="">
      <p:transition spd="slow" advTm="749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leaves&#10;&#10;Description automatically generated">
            <a:extLst>
              <a:ext uri="{FF2B5EF4-FFF2-40B4-BE49-F238E27FC236}">
                <a16:creationId xmlns:a16="http://schemas.microsoft.com/office/drawing/2014/main" id="{5DD6F772-7681-CDC2-7471-4F501C0C9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
            <a:ext cx="12192000" cy="8090224"/>
          </a:xfrm>
          <a:prstGeom prst="rect">
            <a:avLst/>
          </a:prstGeom>
        </p:spPr>
      </p:pic>
      <p:sp>
        <p:nvSpPr>
          <p:cNvPr id="15" name="Rectangle 14">
            <a:extLst>
              <a:ext uri="{FF2B5EF4-FFF2-40B4-BE49-F238E27FC236}">
                <a16:creationId xmlns:a16="http://schemas.microsoft.com/office/drawing/2014/main" id="{2283B740-AD62-454E-BA4E-390F1D63A45F}"/>
              </a:ext>
            </a:extLst>
          </p:cNvPr>
          <p:cNvSpPr/>
          <p:nvPr/>
        </p:nvSpPr>
        <p:spPr>
          <a:xfrm>
            <a:off x="328055" y="438769"/>
            <a:ext cx="11461022" cy="6156584"/>
          </a:xfrm>
          <a:prstGeom prst="rect">
            <a:avLst/>
          </a:prstGeom>
          <a:solidFill>
            <a:srgbClr val="402F56">
              <a:alpha val="69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622688" y="421310"/>
            <a:ext cx="10009644" cy="1442506"/>
          </a:xfrm>
        </p:spPr>
        <p:txBody>
          <a:bodyPr>
            <a:normAutofit/>
          </a:bodyPr>
          <a:lstStyle/>
          <a:p>
            <a:pPr marL="0" indent="0" fontAlgn="base">
              <a:buNone/>
            </a:pPr>
            <a:r>
              <a:rPr lang="en-GB" sz="2800" b="1" i="0" dirty="0">
                <a:solidFill>
                  <a:schemeClr val="bg1"/>
                </a:solidFill>
                <a:effectLst/>
                <a:latin typeface="Raleway" panose="020B0503030101060003" pitchFamily="34" charset="0"/>
              </a:rPr>
              <a:t>What do the UN Guiding Principles say about engaging stakeholders?</a:t>
            </a:r>
          </a:p>
        </p:txBody>
      </p:sp>
      <p:sp>
        <p:nvSpPr>
          <p:cNvPr id="4" name="Content Placeholder 3">
            <a:extLst>
              <a:ext uri="{FF2B5EF4-FFF2-40B4-BE49-F238E27FC236}">
                <a16:creationId xmlns:a16="http://schemas.microsoft.com/office/drawing/2014/main" id="{26B2DCBD-8306-4812-AF7C-915444FAF9FE}"/>
              </a:ext>
            </a:extLst>
          </p:cNvPr>
          <p:cNvSpPr>
            <a:spLocks noGrp="1"/>
          </p:cNvSpPr>
          <p:nvPr>
            <p:ph sz="half" idx="2"/>
          </p:nvPr>
        </p:nvSpPr>
        <p:spPr>
          <a:xfrm>
            <a:off x="690777" y="1720185"/>
            <a:ext cx="10323082" cy="4700866"/>
          </a:xfrm>
        </p:spPr>
        <p:txBody>
          <a:bodyPr>
            <a:normAutofit fontScale="92500" lnSpcReduction="10000"/>
          </a:bodyPr>
          <a:lstStyle/>
          <a:p>
            <a:pPr algn="l" fontAlgn="base"/>
            <a:r>
              <a:rPr lang="en-GB" sz="2000" b="0" i="0" dirty="0">
                <a:solidFill>
                  <a:schemeClr val="bg1"/>
                </a:solidFill>
                <a:effectLst/>
                <a:latin typeface="Raleway" panose="020B0503030101060003" pitchFamily="34" charset="0"/>
              </a:rPr>
              <a:t>The UNGPs expect companies to take active steps to engage with stakeholders as they work to implement respect for human rights.</a:t>
            </a:r>
          </a:p>
          <a:p>
            <a:pPr algn="l" fontAlgn="base">
              <a:buFont typeface="Arial" panose="020B0604020202020204" pitchFamily="34" charset="0"/>
              <a:buChar char="•"/>
            </a:pPr>
            <a:r>
              <a:rPr lang="en-GB" sz="2000" b="1" i="0" dirty="0">
                <a:solidFill>
                  <a:schemeClr val="bg1"/>
                </a:solidFill>
                <a:effectLst/>
                <a:latin typeface="Raleway" panose="020B0503030101060003" pitchFamily="34" charset="0"/>
              </a:rPr>
              <a:t>Processes to identify and assess adverse human rights impacts should involve meaningful consultation </a:t>
            </a:r>
            <a:r>
              <a:rPr lang="en-GB" sz="2000" b="0" i="0" dirty="0">
                <a:solidFill>
                  <a:schemeClr val="bg1"/>
                </a:solidFill>
                <a:effectLst/>
                <a:latin typeface="Raleway" panose="020B0503030101060003" pitchFamily="34" charset="0"/>
              </a:rPr>
              <a:t>with potentially affected groups and other relevant stakeholders, taking into account language and other potential barriers to effective engagement.</a:t>
            </a:r>
          </a:p>
          <a:p>
            <a:pPr algn="l" fontAlgn="base">
              <a:buFont typeface="Arial" panose="020B0604020202020204" pitchFamily="34" charset="0"/>
              <a:buChar char="•"/>
            </a:pPr>
            <a:r>
              <a:rPr lang="en-GB" sz="2000" b="1" i="0" dirty="0">
                <a:solidFill>
                  <a:schemeClr val="bg1"/>
                </a:solidFill>
                <a:effectLst/>
                <a:latin typeface="Raleway" panose="020B0503030101060003" pitchFamily="34" charset="0"/>
              </a:rPr>
              <a:t>Companies should pay special attention to groups or individuals at heightened risk </a:t>
            </a:r>
            <a:r>
              <a:rPr lang="en-GB" sz="2000" b="0" i="0" dirty="0">
                <a:solidFill>
                  <a:schemeClr val="bg1"/>
                </a:solidFill>
                <a:effectLst/>
                <a:latin typeface="Raleway" panose="020B0503030101060003" pitchFamily="34" charset="0"/>
              </a:rPr>
              <a:t>of vulnerability or marginalisation, and be aware that different risks may be faced by women and men.</a:t>
            </a:r>
          </a:p>
          <a:p>
            <a:pPr algn="l" fontAlgn="base">
              <a:buFont typeface="Arial" panose="020B0604020202020204" pitchFamily="34" charset="0"/>
              <a:buChar char="•"/>
            </a:pPr>
            <a:r>
              <a:rPr lang="en-GB" sz="2000" b="1" i="0" dirty="0">
                <a:solidFill>
                  <a:schemeClr val="bg1"/>
                </a:solidFill>
                <a:effectLst/>
                <a:latin typeface="Raleway" panose="020B0503030101060003" pitchFamily="34" charset="0"/>
              </a:rPr>
              <a:t>Where direct consultation is not possible, companies should consider reasonable alternatives</a:t>
            </a:r>
            <a:r>
              <a:rPr lang="en-GB" sz="2000" b="0" i="0" dirty="0">
                <a:solidFill>
                  <a:schemeClr val="bg1"/>
                </a:solidFill>
                <a:effectLst/>
                <a:latin typeface="Raleway" panose="020B0503030101060003" pitchFamily="34" charset="0"/>
              </a:rPr>
              <a:t>, such as consulting credible independent experts like human rights defenders.</a:t>
            </a:r>
          </a:p>
          <a:p>
            <a:pPr algn="l" fontAlgn="base">
              <a:buFont typeface="Arial" panose="020B0604020202020204" pitchFamily="34" charset="0"/>
              <a:buChar char="•"/>
            </a:pPr>
            <a:r>
              <a:rPr lang="en-GB" sz="2000" b="1" i="0" dirty="0">
                <a:solidFill>
                  <a:schemeClr val="bg1"/>
                </a:solidFill>
                <a:effectLst/>
                <a:latin typeface="Raleway" panose="020B0503030101060003" pitchFamily="34" charset="0"/>
              </a:rPr>
              <a:t>Operational-level grievance mechanisms should be based on engagement and dialogue</a:t>
            </a:r>
            <a:r>
              <a:rPr lang="en-GB" sz="2000" b="0" i="0" dirty="0">
                <a:solidFill>
                  <a:schemeClr val="bg1"/>
                </a:solidFill>
                <a:effectLst/>
                <a:latin typeface="Raleway" panose="020B0503030101060003" pitchFamily="34" charset="0"/>
              </a:rPr>
              <a:t>, consulting the stakeholder groups for whose use they are intended on design and performance.</a:t>
            </a:r>
          </a:p>
          <a:p>
            <a:pPr algn="l" fontAlgn="base"/>
            <a:r>
              <a:rPr lang="en-GB" sz="2000" b="0" i="0" dirty="0">
                <a:solidFill>
                  <a:schemeClr val="bg1"/>
                </a:solidFill>
                <a:effectLst/>
                <a:latin typeface="Raleway" panose="020B0503030101060003" pitchFamily="34" charset="0"/>
              </a:rPr>
              <a:t>See Guiding Principles 18 – 20, 29 and 31 for more.</a:t>
            </a:r>
          </a:p>
          <a:p>
            <a:pPr>
              <a:lnSpc>
                <a:spcPct val="110000"/>
              </a:lnSpc>
            </a:pPr>
            <a:endParaRPr lang="en-GB" b="0" i="0" dirty="0">
              <a:solidFill>
                <a:schemeClr val="bg1"/>
              </a:solidFill>
              <a:effectLst/>
              <a:latin typeface="Raleway" panose="020B0503030101060003" pitchFamily="34" charset="0"/>
            </a:endParaRPr>
          </a:p>
        </p:txBody>
      </p:sp>
      <p:pic>
        <p:nvPicPr>
          <p:cNvPr id="10" name="Graphic 9" descr="End with solid fill">
            <a:extLst>
              <a:ext uri="{FF2B5EF4-FFF2-40B4-BE49-F238E27FC236}">
                <a16:creationId xmlns:a16="http://schemas.microsoft.com/office/drawing/2014/main" id="{DA5492D2-A614-452F-943B-04B9EF307C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6867" y="6100315"/>
            <a:ext cx="450000" cy="450000"/>
          </a:xfrm>
          <a:prstGeom prst="rect">
            <a:avLst/>
          </a:prstGeom>
        </p:spPr>
      </p:pic>
      <p:pic>
        <p:nvPicPr>
          <p:cNvPr id="8" name="Picture 7" descr="Logo, icon&#10;&#10;Description automatically generated">
            <a:extLst>
              <a:ext uri="{FF2B5EF4-FFF2-40B4-BE49-F238E27FC236}">
                <a16:creationId xmlns:a16="http://schemas.microsoft.com/office/drawing/2014/main" id="{0D385D21-2475-1792-4CDB-6F8FCDDE7108}"/>
              </a:ext>
            </a:extLst>
          </p:cNvPr>
          <p:cNvPicPr>
            <a:picLocks noChangeAspect="1"/>
          </p:cNvPicPr>
          <p:nvPr/>
        </p:nvPicPr>
        <p:blipFill rotWithShape="1">
          <a:blip r:embed="rId7">
            <a:alphaModFix/>
            <a:duotone>
              <a:schemeClr val="accent3">
                <a:shade val="45000"/>
                <a:satMod val="135000"/>
              </a:schemeClr>
              <a:prstClr val="white"/>
            </a:duotone>
            <a:extLst>
              <a:ext uri="{28A0092B-C50C-407E-A947-70E740481C1C}">
                <a14:useLocalDpi xmlns:a14="http://schemas.microsoft.com/office/drawing/2010/main" val="0"/>
              </a:ext>
            </a:extLst>
          </a:blip>
          <a:srcRect l="4594" t="4571" r="5811" b="6028"/>
          <a:stretch/>
        </p:blipFill>
        <p:spPr>
          <a:xfrm>
            <a:off x="10632332" y="718465"/>
            <a:ext cx="876300" cy="874395"/>
          </a:xfrm>
          <a:prstGeom prst="rect">
            <a:avLst/>
          </a:prstGeom>
        </p:spPr>
      </p:pic>
      <p:pic>
        <p:nvPicPr>
          <p:cNvPr id="6" name="Es5">
            <a:hlinkClick r:id="" action="ppaction://media"/>
            <a:extLst>
              <a:ext uri="{FF2B5EF4-FFF2-40B4-BE49-F238E27FC236}">
                <a16:creationId xmlns:a16="http://schemas.microsoft.com/office/drawing/2014/main" id="{3E343A0C-7502-29E9-A12A-1B8142BCE8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36623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4963">
        <p159:morph option="byObject"/>
      </p:transition>
    </mc:Choice>
    <mc:Fallback xmlns="">
      <p:transition spd="slow" advTm="749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leaves&#10;&#10;Description automatically generated">
            <a:extLst>
              <a:ext uri="{FF2B5EF4-FFF2-40B4-BE49-F238E27FC236}">
                <a16:creationId xmlns:a16="http://schemas.microsoft.com/office/drawing/2014/main" id="{F004AF2E-BA70-9F8C-1C16-A401F6A1B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
            <a:ext cx="12192000" cy="8090224"/>
          </a:xfrm>
          <a:prstGeom prst="rect">
            <a:avLst/>
          </a:prstGeom>
        </p:spPr>
      </p:pic>
      <p:sp>
        <p:nvSpPr>
          <p:cNvPr id="15" name="Rectangle 14">
            <a:extLst>
              <a:ext uri="{FF2B5EF4-FFF2-40B4-BE49-F238E27FC236}">
                <a16:creationId xmlns:a16="http://schemas.microsoft.com/office/drawing/2014/main" id="{2283B740-AD62-454E-BA4E-390F1D63A45F}"/>
              </a:ext>
            </a:extLst>
          </p:cNvPr>
          <p:cNvSpPr/>
          <p:nvPr/>
        </p:nvSpPr>
        <p:spPr>
          <a:xfrm>
            <a:off x="328055" y="438769"/>
            <a:ext cx="11461022" cy="6156584"/>
          </a:xfrm>
          <a:prstGeom prst="rect">
            <a:avLst/>
          </a:prstGeom>
          <a:solidFill>
            <a:srgbClr val="402F56">
              <a:alpha val="69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80688A8-5A36-4B5C-B6FF-9D865F16BA14}"/>
              </a:ext>
            </a:extLst>
          </p:cNvPr>
          <p:cNvSpPr>
            <a:spLocks noGrp="1"/>
          </p:cNvSpPr>
          <p:nvPr>
            <p:ph type="title"/>
          </p:nvPr>
        </p:nvSpPr>
        <p:spPr>
          <a:xfrm>
            <a:off x="550863" y="694440"/>
            <a:ext cx="10528942" cy="1442506"/>
          </a:xfrm>
        </p:spPr>
        <p:txBody>
          <a:bodyPr>
            <a:normAutofit/>
          </a:bodyPr>
          <a:lstStyle/>
          <a:p>
            <a:pPr>
              <a:lnSpc>
                <a:spcPct val="100000"/>
              </a:lnSpc>
              <a:spcBef>
                <a:spcPts val="0"/>
              </a:spcBef>
            </a:pPr>
            <a:r>
              <a:rPr lang="en-GB" sz="4000" b="1" i="0" dirty="0">
                <a:solidFill>
                  <a:schemeClr val="bg1"/>
                </a:solidFill>
                <a:effectLst/>
                <a:latin typeface="Raleway" panose="020B0503030101060003" pitchFamily="34" charset="0"/>
              </a:rPr>
              <a:t>Insights from business practice</a:t>
            </a:r>
            <a:endParaRPr lang="en-GB" sz="4000" b="1" dirty="0">
              <a:solidFill>
                <a:schemeClr val="bg1"/>
              </a:solidFill>
              <a:latin typeface="Times New Roman" panose="02020603050405020304" pitchFamily="18" charset="0"/>
              <a:ea typeface="Times New Roman" panose="02020603050405020304" pitchFamily="18" charset="0"/>
            </a:endParaRPr>
          </a:p>
        </p:txBody>
      </p:sp>
      <p:sp>
        <p:nvSpPr>
          <p:cNvPr id="4" name="Content Placeholder 3">
            <a:extLst>
              <a:ext uri="{FF2B5EF4-FFF2-40B4-BE49-F238E27FC236}">
                <a16:creationId xmlns:a16="http://schemas.microsoft.com/office/drawing/2014/main" id="{26B2DCBD-8306-4812-AF7C-915444FAF9FE}"/>
              </a:ext>
            </a:extLst>
          </p:cNvPr>
          <p:cNvSpPr>
            <a:spLocks noGrp="1"/>
          </p:cNvSpPr>
          <p:nvPr>
            <p:ph sz="half" idx="2"/>
          </p:nvPr>
        </p:nvSpPr>
        <p:spPr>
          <a:xfrm>
            <a:off x="550863" y="1877438"/>
            <a:ext cx="10788214" cy="4611582"/>
          </a:xfrm>
        </p:spPr>
        <p:txBody>
          <a:bodyPr>
            <a:normAutofit/>
          </a:bodyPr>
          <a:lstStyle/>
          <a:p>
            <a:pPr marL="0" indent="0" fontAlgn="base">
              <a:buNone/>
            </a:pPr>
            <a:r>
              <a:rPr lang="en-GB" sz="2000" b="0" i="0" dirty="0">
                <a:solidFill>
                  <a:schemeClr val="bg1"/>
                </a:solidFill>
                <a:effectLst/>
                <a:latin typeface="Raleway" panose="020B0503030101060003" pitchFamily="34" charset="0"/>
              </a:rPr>
              <a:t>You can explore these insights more on the GBI website. </a:t>
            </a:r>
          </a:p>
          <a:p>
            <a:pPr fontAlgn="base"/>
            <a:r>
              <a:rPr lang="en-GB" sz="2000" b="0" i="0" dirty="0">
                <a:solidFill>
                  <a:schemeClr val="bg1"/>
                </a:solidFill>
                <a:effectLst/>
                <a:latin typeface="Raleway" panose="020B0503030101060003" pitchFamily="34" charset="0"/>
              </a:rPr>
              <a:t>Good stakeholder engagement is key to respecting human rights</a:t>
            </a:r>
          </a:p>
          <a:p>
            <a:pPr fontAlgn="base"/>
            <a:r>
              <a:rPr lang="en-GB" sz="2000" b="0" i="0" dirty="0">
                <a:solidFill>
                  <a:schemeClr val="bg1"/>
                </a:solidFill>
                <a:effectLst/>
                <a:latin typeface="Raleway" panose="020B0503030101060003" pitchFamily="34" charset="0"/>
              </a:rPr>
              <a:t>Know which stakeholders the company should engage with – and when to do so</a:t>
            </a:r>
          </a:p>
          <a:p>
            <a:pPr fontAlgn="base"/>
            <a:r>
              <a:rPr lang="en-GB" sz="2000" b="0" i="0" dirty="0">
                <a:solidFill>
                  <a:schemeClr val="bg1"/>
                </a:solidFill>
                <a:effectLst/>
                <a:latin typeface="Raleway" panose="020B0503030101060003" pitchFamily="34" charset="0"/>
              </a:rPr>
              <a:t>Be attentive to the design of an engagement</a:t>
            </a:r>
          </a:p>
          <a:p>
            <a:pPr fontAlgn="base"/>
            <a:r>
              <a:rPr lang="en-GB" sz="2000" b="0" i="0" dirty="0">
                <a:solidFill>
                  <a:schemeClr val="bg1"/>
                </a:solidFill>
                <a:effectLst/>
                <a:latin typeface="Raleway" panose="020B0503030101060003" pitchFamily="34" charset="0"/>
              </a:rPr>
              <a:t>Find effective ways to get meaningful input from diverse stakeholders</a:t>
            </a:r>
          </a:p>
          <a:p>
            <a:pPr fontAlgn="base"/>
            <a:r>
              <a:rPr lang="en-GB" sz="2000" b="0" i="0" dirty="0">
                <a:solidFill>
                  <a:schemeClr val="bg1"/>
                </a:solidFill>
                <a:effectLst/>
                <a:latin typeface="Raleway" panose="020B0503030101060003" pitchFamily="34" charset="0"/>
              </a:rPr>
              <a:t>Consider formalising a stakeholder engagement panel</a:t>
            </a:r>
          </a:p>
          <a:p>
            <a:pPr fontAlgn="base"/>
            <a:r>
              <a:rPr lang="en-GB" sz="2000" b="0" i="0" dirty="0">
                <a:solidFill>
                  <a:schemeClr val="bg1"/>
                </a:solidFill>
                <a:effectLst/>
                <a:latin typeface="Raleway" panose="020B0503030101060003" pitchFamily="34" charset="0"/>
              </a:rPr>
              <a:t>Don’t overlook internal stakeholders – such as key colleagues and senior leaders</a:t>
            </a:r>
          </a:p>
        </p:txBody>
      </p:sp>
      <p:pic>
        <p:nvPicPr>
          <p:cNvPr id="10" name="Graphic 9" descr="End with solid fill">
            <a:extLst>
              <a:ext uri="{FF2B5EF4-FFF2-40B4-BE49-F238E27FC236}">
                <a16:creationId xmlns:a16="http://schemas.microsoft.com/office/drawing/2014/main" id="{DA5492D2-A614-452F-943B-04B9EF307C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39077" y="6039020"/>
            <a:ext cx="450000" cy="450000"/>
          </a:xfrm>
          <a:prstGeom prst="rect">
            <a:avLst/>
          </a:prstGeom>
        </p:spPr>
      </p:pic>
      <p:pic>
        <p:nvPicPr>
          <p:cNvPr id="6" name="Es6">
            <a:hlinkClick r:id="" action="ppaction://media"/>
            <a:extLst>
              <a:ext uri="{FF2B5EF4-FFF2-40B4-BE49-F238E27FC236}">
                <a16:creationId xmlns:a16="http://schemas.microsoft.com/office/drawing/2014/main" id="{DB97F022-DDD8-1AC7-85AB-BAEA398701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652613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4963">
        <p159:morph option="byObject"/>
      </p:transition>
    </mc:Choice>
    <mc:Fallback xmlns="">
      <p:transition spd="slow" advTm="749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 name="Freeform: Shape 50">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9" name="Oval 52">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0" name="Oval 5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71" name="Group 56">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72" name="Freeform: Shape 57">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3" name="Freeform: Shape 58">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4" name="Oval 59">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5" name="Oval 60">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76" name="Rectangle 6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3" name="Picture Placeholder 12" descr="Logo&#10;&#10;Description automatically generated">
            <a:extLst>
              <a:ext uri="{FF2B5EF4-FFF2-40B4-BE49-F238E27FC236}">
                <a16:creationId xmlns:a16="http://schemas.microsoft.com/office/drawing/2014/main" id="{738AC809-F0A2-4B49-8BBA-AD65703D9EBC}"/>
              </a:ext>
            </a:extLst>
          </p:cNvPr>
          <p:cNvPicPr>
            <a:picLocks noGrp="1" noChangeAspect="1"/>
          </p:cNvPicPr>
          <p:nvPr>
            <p:ph type="pic" sz="quarter" idx="13"/>
          </p:nvPr>
        </p:nvPicPr>
        <p:blipFill rotWithShape="1">
          <a:blip r:embed="rId5"/>
          <a:srcRect l="533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7" name="Rectangle 64">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5597" y="180458"/>
            <a:ext cx="11797985" cy="984885"/>
          </a:xfrm>
        </p:spPr>
        <p:txBody>
          <a:bodyPr vert="horz" wrap="square" lIns="0" tIns="0" rIns="0" bIns="0" rtlCol="0" anchor="ctr" anchorCtr="0">
            <a:normAutofit fontScale="90000"/>
          </a:bodyPr>
          <a:lstStyle/>
          <a:p>
            <a:r>
              <a:rPr lang="en-US" sz="3700" dirty="0">
                <a:latin typeface="Raleway" panose="020B0503030101060003" pitchFamily="34" charset="0"/>
              </a:rPr>
              <a:t>BUSINESS &amp; HUMAN RIGHTS 101 – LEARNING RESOURCE</a:t>
            </a:r>
            <a:br>
              <a:rPr lang="en-US" sz="3700" dirty="0">
                <a:latin typeface="Raleway" panose="020B0503030101060003" pitchFamily="34" charset="0"/>
              </a:rPr>
            </a:br>
            <a:r>
              <a:rPr lang="en-US" sz="2400" dirty="0">
                <a:latin typeface="Raleway" panose="020B0503030101060003" pitchFamily="34" charset="0"/>
              </a:rPr>
              <a:t>CEE&amp;CA Summer Academy on Business and Human </a:t>
            </a:r>
            <a:r>
              <a:rPr lang="en-US" sz="2400">
                <a:latin typeface="Raleway" panose="020B0503030101060003" pitchFamily="34" charset="0"/>
              </a:rPr>
              <a:t>Rights 2024</a:t>
            </a:r>
            <a:endParaRPr lang="en-US" sz="3700" dirty="0">
              <a:latin typeface="Raleway" panose="020B0503030101060003" pitchFamily="34" charset="0"/>
            </a:endParaRP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534612" y="5330979"/>
            <a:ext cx="6123397" cy="984885"/>
          </a:xfrm>
        </p:spPr>
        <p:txBody>
          <a:bodyPr vert="horz" wrap="square" lIns="0" tIns="0" rIns="0" bIns="0" rtlCol="0" anchor="ctr">
            <a:normAutofit/>
          </a:bodyPr>
          <a:lstStyle/>
          <a:p>
            <a:pPr marL="0" indent="0">
              <a:lnSpc>
                <a:spcPct val="100000"/>
              </a:lnSpc>
            </a:pPr>
            <a:r>
              <a:rPr lang="en-US" sz="2200" dirty="0">
                <a:solidFill>
                  <a:srgbClr val="006092">
                    <a:alpha val="60000"/>
                  </a:srgbClr>
                </a:solidFill>
              </a:rPr>
              <a:t>The Global Business Initiative on Human Rights</a:t>
            </a:r>
          </a:p>
        </p:txBody>
      </p:sp>
      <p:sp>
        <p:nvSpPr>
          <p:cNvPr id="67" name="Rectangle 66">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6" name="5">
            <a:hlinkClick r:id="" action="ppaction://media"/>
            <a:extLst>
              <a:ext uri="{FF2B5EF4-FFF2-40B4-BE49-F238E27FC236}">
                <a16:creationId xmlns:a16="http://schemas.microsoft.com/office/drawing/2014/main" id="{84BBB8C4-0FF5-4920-ACED-F503980026A7}"/>
              </a:ext>
            </a:extLst>
          </p:cNvPr>
          <p:cNvPicPr>
            <a:picLocks noChangeAspect="1"/>
          </p:cNvPicPr>
          <p:nvPr>
            <a:audioFile r:link="rId1"/>
            <p:extLst>
              <p:ext uri="{DAA4B4D4-6D71-4841-9C94-3DE7FCFB9230}">
                <p14:media xmlns:p14="http://schemas.microsoft.com/office/powerpoint/2010/main" r:embed="rId2">
                  <p14:trim st="2100" end="10059"/>
                  <p14:fade in="1250" out="1250"/>
                </p14:media>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066714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799</Words>
  <Application>Microsoft Office PowerPoint</Application>
  <PresentationFormat>Widescreen</PresentationFormat>
  <Paragraphs>46</Paragraphs>
  <Slides>9</Slides>
  <Notes>3</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Calibri</vt:lpstr>
      <vt:lpstr>Calibri Light</vt:lpstr>
      <vt:lpstr>Gill Sans MT</vt:lpstr>
      <vt:lpstr>Raleway</vt:lpstr>
      <vt:lpstr>Times New Roman</vt:lpstr>
      <vt:lpstr>Walbaum Display</vt:lpstr>
      <vt:lpstr>Office Theme</vt:lpstr>
      <vt:lpstr>3DFloatVTI</vt:lpstr>
      <vt:lpstr>BUSINESS &amp; HUMAN RIGHTS 101 – LEARNING RESOURCE CEE&amp;CA Summer Academy on Business and Human Rights 2024</vt:lpstr>
      <vt:lpstr>Module 3.3</vt:lpstr>
      <vt:lpstr>Engaging effectively with people and organisations</vt:lpstr>
      <vt:lpstr>Why meaningful engagement with stakeholders is key to managing legal risk  Andrea Shemberg, Chair of the Global Business Initiative on Human Rights discusses why meaningful engagement with stakeholders is key to implementing effective human rights due diligence – and to managing legal risk – and what ‘meaningful’ looks like.       </vt:lpstr>
      <vt:lpstr>How are companies managing stakeholder engagement in practice?  Watch these two videos and note down your insights</vt:lpstr>
      <vt:lpstr>What does stakeholder engagement look like in practice? </vt:lpstr>
      <vt:lpstr>What do the UN Guiding Principles say about engaging stakeholders?</vt:lpstr>
      <vt:lpstr>Insights from business practice</vt:lpstr>
      <vt:lpstr>BUSINESS &amp; HUMAN RIGHTS 101 – LEARNING RESOURCE CEE&amp;CA Summer Academy on Business and Human Rights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dc:title>
  <dc:creator>Joanna Reyes</dc:creator>
  <cp:lastModifiedBy>Jo Reyes</cp:lastModifiedBy>
  <cp:revision>49</cp:revision>
  <dcterms:created xsi:type="dcterms:W3CDTF">2022-07-21T10:31:55Z</dcterms:created>
  <dcterms:modified xsi:type="dcterms:W3CDTF">2024-08-01T11:26:47Z</dcterms:modified>
</cp:coreProperties>
</file>