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386" r:id="rId3"/>
    <p:sldId id="411" r:id="rId4"/>
    <p:sldId id="402" r:id="rId5"/>
    <p:sldId id="403" r:id="rId6"/>
    <p:sldId id="408" r:id="rId7"/>
    <p:sldId id="410" r:id="rId8"/>
    <p:sldId id="416" r:id="rId9"/>
    <p:sldId id="412" r:id="rId10"/>
    <p:sldId id="414" r:id="rId11"/>
    <p:sldId id="415" r:id="rId12"/>
    <p:sldId id="40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73FD14-3E5A-DF49-8F58-387FED59F6D4}" name="Lauryane Leneveu" initials="LL" userId="S::lauryane.leneveu@gbihr.org::2b28efba-a14f-4d11-843a-886a710d17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1" autoAdjust="0"/>
    <p:restoredTop sz="94660"/>
  </p:normalViewPr>
  <p:slideViewPr>
    <p:cSldViewPr snapToGrid="0">
      <p:cViewPr varScale="1">
        <p:scale>
          <a:sx n="75" d="100"/>
          <a:sy n="75" d="100"/>
        </p:scale>
        <p:origin x="989"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F8792-7E83-4647-96FF-40F4A9107B2C}" type="datetimeFigureOut">
              <a:rPr lang="en-GB" smtClean="0"/>
              <a:t>01/08/2024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E8DC5D-EF26-4F06-9C85-133137B5CD5F}" type="slidenum">
              <a:rPr lang="en-GB" smtClean="0"/>
              <a:t>‹#›</a:t>
            </a:fld>
            <a:endParaRPr lang="en-GB"/>
          </a:p>
        </p:txBody>
      </p:sp>
    </p:spTree>
    <p:extLst>
      <p:ext uri="{BB962C8B-B14F-4D97-AF65-F5344CB8AC3E}">
        <p14:creationId xmlns:p14="http://schemas.microsoft.com/office/powerpoint/2010/main" val="92708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550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0" marR="73660" algn="just">
              <a:lnSpc>
                <a:spcPct val="120000"/>
              </a:lnSpc>
              <a:spcBef>
                <a:spcPts val="220"/>
              </a:spcBef>
              <a:spcAft>
                <a:spcPts val="0"/>
              </a:spcAft>
            </a:pPr>
            <a:r>
              <a:rPr lang="en-US" sz="1800" dirty="0">
                <a:effectLst/>
                <a:latin typeface="Arial" panose="020B0604020202020204" pitchFamily="34" charset="0"/>
                <a:ea typeface="Arial" panose="020B0604020202020204" pitchFamily="34" charset="0"/>
              </a:rPr>
              <a:t>This module will provide a brief overview of business impacts on the right to mental health and how this links</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with companies’</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business and human rights commitments. </a:t>
            </a:r>
            <a:endParaRPr lang="en-GB" sz="1800" dirty="0">
              <a:effectLst/>
              <a:latin typeface="Arial" panose="020B0604020202020204" pitchFamily="34" charset="0"/>
              <a:ea typeface="Arial" panose="020B0604020202020204" pitchFamily="34" charset="0"/>
            </a:endParaRPr>
          </a:p>
          <a:p>
            <a:pPr>
              <a:spcBef>
                <a:spcPts val="10"/>
              </a:spcBef>
            </a:pPr>
            <a:r>
              <a:rPr lang="en-US" sz="1800" dirty="0">
                <a:effectLs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marL="342900" lvl="0" indent="-342900">
              <a:spcBef>
                <a:spcPts val="50"/>
              </a:spcBef>
              <a:spcAft>
                <a:spcPts val="0"/>
              </a:spcAft>
              <a:buFont typeface="Symbol" panose="05050102010706020507" pitchFamily="18" charset="2"/>
              <a:buChar char=""/>
            </a:pPr>
            <a:r>
              <a:rPr lang="en-US" sz="1800" b="1" dirty="0">
                <a:effectLst/>
                <a:latin typeface="Raleway" panose="020B0503030101060003" pitchFamily="34" charset="0"/>
                <a:ea typeface="Arial" panose="020B0604020202020204" pitchFamily="34" charset="0"/>
              </a:rPr>
              <a:t>Importance of using a business and human rights lens for company mental health policies</a:t>
            </a:r>
            <a:endParaRPr lang="en-GB" sz="1800" dirty="0">
              <a:effectLst/>
              <a:latin typeface="Arial" panose="020B0604020202020204" pitchFamily="34" charset="0"/>
              <a:ea typeface="Arial" panose="020B0604020202020204" pitchFamily="34" charset="0"/>
            </a:endParaRPr>
          </a:p>
          <a:p>
            <a:pPr marL="76200" marR="73660" algn="just">
              <a:lnSpc>
                <a:spcPct val="120000"/>
              </a:lnSpc>
              <a:spcBef>
                <a:spcPts val="240"/>
              </a:spcBef>
              <a:spcAft>
                <a:spcPts val="0"/>
              </a:spcAft>
            </a:pPr>
            <a:r>
              <a:rPr lang="en-US" sz="1800" dirty="0">
                <a:effectLs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marL="76200" marR="73660" algn="just">
              <a:lnSpc>
                <a:spcPct val="120000"/>
              </a:lnSpc>
              <a:spcBef>
                <a:spcPts val="240"/>
              </a:spcBef>
              <a:spcAft>
                <a:spcPts val="0"/>
              </a:spcAft>
            </a:pPr>
            <a:r>
              <a:rPr lang="en-US" sz="1800" dirty="0">
                <a:effectLst/>
                <a:latin typeface="Arial" panose="020B0604020202020204" pitchFamily="34" charset="0"/>
                <a:ea typeface="Arial" panose="020B0604020202020204" pitchFamily="34" charset="0"/>
              </a:rPr>
              <a:t>To date, for those companies which do have any kind of </a:t>
            </a:r>
            <a:r>
              <a:rPr lang="en-US" sz="1800" dirty="0" err="1">
                <a:effectLst/>
                <a:latin typeface="Arial" panose="020B0604020202020204" pitchFamily="34" charset="0"/>
                <a:ea typeface="Arial" panose="020B0604020202020204" pitchFamily="34" charset="0"/>
              </a:rPr>
              <a:t>formalised</a:t>
            </a:r>
            <a:r>
              <a:rPr lang="en-US" sz="1800" dirty="0">
                <a:effectLst/>
                <a:latin typeface="Arial" panose="020B0604020202020204" pitchFamily="34" charset="0"/>
                <a:ea typeface="Arial" panose="020B0604020202020204" pitchFamily="34" charset="0"/>
              </a:rPr>
              <a:t> approach on mental health, most are not using the lens of business and human rights and the UNGPs</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guide</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their</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approach,</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either</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internally</a:t>
            </a:r>
            <a:r>
              <a:rPr lang="en-US" sz="1800" spc="-6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workplace</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or</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externally</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look</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at</a:t>
            </a:r>
            <a:r>
              <a:rPr lang="en-US" sz="1800" spc="-5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assess any</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possible</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negative</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mental</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health</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impacts</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their</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products, operations</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services.</a:t>
            </a:r>
            <a:r>
              <a:rPr lang="en-US" sz="1800" spc="-20" dirty="0">
                <a:effectLs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marL="76200" marR="73660" algn="just">
              <a:lnSpc>
                <a:spcPct val="120000"/>
              </a:lnSpc>
              <a:spcBef>
                <a:spcPts val="240"/>
              </a:spcBef>
              <a:spcAft>
                <a:spcPts val="0"/>
              </a:spcAft>
            </a:pPr>
            <a:r>
              <a:rPr lang="en-US" sz="1800" spc="-20" dirty="0">
                <a:effectLs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marL="76200" marR="73660" algn="just">
              <a:lnSpc>
                <a:spcPct val="120000"/>
              </a:lnSpc>
              <a:spcBef>
                <a:spcPts val="240"/>
              </a:spcBef>
              <a:spcAft>
                <a:spcPts val="0"/>
              </a:spcAft>
            </a:pPr>
            <a:r>
              <a:rPr lang="en-US" sz="1800" dirty="0">
                <a:effectLst/>
                <a:latin typeface="Arial" panose="020B0604020202020204" pitchFamily="34" charset="0"/>
                <a:ea typeface="Arial" panose="020B0604020202020204" pitchFamily="34" charset="0"/>
              </a:rPr>
              <a:t>And</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for</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those</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who</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aren't,</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there's potentially a big gap, as there is a lot which mental health can reveal about the human rights impacts of a company, as well as there being positive impacts of getting mental health right for rights holders. </a:t>
            </a:r>
            <a:endParaRPr lang="en-GB" sz="1800" dirty="0">
              <a:effectLst/>
              <a:latin typeface="Arial" panose="020B0604020202020204" pitchFamily="34" charset="0"/>
              <a:ea typeface="Arial" panose="020B0604020202020204" pitchFamily="34" charset="0"/>
            </a:endParaRPr>
          </a:p>
          <a:p>
            <a:pPr marL="76200" marR="73660" algn="just">
              <a:lnSpc>
                <a:spcPct val="120000"/>
              </a:lnSpc>
              <a:spcBef>
                <a:spcPts val="240"/>
              </a:spcBef>
              <a:spcAft>
                <a:spcPts val="0"/>
              </a:spcAft>
            </a:pPr>
            <a:r>
              <a:rPr lang="en-US" sz="1800" dirty="0">
                <a:effectLs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marL="76200" marR="73660" algn="just">
              <a:lnSpc>
                <a:spcPct val="120000"/>
              </a:lnSpc>
              <a:spcBef>
                <a:spcPts val="240"/>
              </a:spcBef>
              <a:spcAft>
                <a:spcPts val="0"/>
              </a:spcAft>
            </a:pPr>
            <a:r>
              <a:rPr lang="en-US" sz="1800" spc="-15" dirty="0">
                <a:effectLst/>
                <a:latin typeface="Arial" panose="020B0604020202020204" pitchFamily="34" charset="0"/>
                <a:ea typeface="Arial" panose="020B0604020202020204" pitchFamily="34" charset="0"/>
              </a:rPr>
              <a:t>Whilst this can be a </a:t>
            </a:r>
            <a:r>
              <a:rPr lang="en-US" sz="1800" dirty="0">
                <a:effectLst/>
                <a:latin typeface="Arial" panose="020B0604020202020204" pitchFamily="34" charset="0"/>
                <a:ea typeface="Arial" panose="020B0604020202020204" pitchFamily="34" charset="0"/>
              </a:rPr>
              <a:t>challenging area for human rights</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practitioners</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 companies as it can be broad-ranging, complex and sensitive, it can also be an area of practice where it is easier for them to gain traction with colleagues and their board. With mental health, whilst it's difficult to</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sometimes identify what the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ultimate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risk or impact</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might be, it's really easy to</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articulate</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how</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this is a</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risk to</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people. And</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terms of understanding</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 communicating</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human</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rights side of this, it should quite quickly and easily resonate with colleagues and company boards.</a:t>
            </a:r>
            <a:endParaRPr lang="en-GB" sz="1800" dirty="0">
              <a:effectLst/>
              <a:latin typeface="Arial" panose="020B0604020202020204" pitchFamily="34" charset="0"/>
              <a:ea typeface="Arial" panose="020B0604020202020204" pitchFamily="34" charset="0"/>
            </a:endParaRPr>
          </a:p>
          <a:p>
            <a:pPr marL="76200" marR="73660" algn="just">
              <a:lnSpc>
                <a:spcPct val="120000"/>
              </a:lnSpc>
              <a:spcBef>
                <a:spcPts val="240"/>
              </a:spcBef>
              <a:spcAft>
                <a:spcPts val="0"/>
              </a:spcAft>
            </a:pPr>
            <a:r>
              <a:rPr lang="en-US" sz="1800" dirty="0">
                <a:effectLs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marL="342900" lvl="0" indent="-342900">
              <a:spcBef>
                <a:spcPts val="50"/>
              </a:spcBef>
              <a:spcAft>
                <a:spcPts val="0"/>
              </a:spcAft>
              <a:buFont typeface="Symbol" panose="05050102010706020507" pitchFamily="18" charset="2"/>
              <a:buChar char=""/>
            </a:pPr>
            <a:r>
              <a:rPr lang="en-US" sz="1800" b="1" dirty="0">
                <a:effectLst/>
                <a:latin typeface="Raleway" panose="020B0503030101060003" pitchFamily="34" charset="0"/>
                <a:ea typeface="Arial" panose="020B0604020202020204" pitchFamily="34" charset="0"/>
              </a:rPr>
              <a:t>COVID-19 pandemic highlighted the need for attention to mental health impacts of companies</a:t>
            </a:r>
            <a:endParaRPr lang="en-GB" sz="1800" dirty="0">
              <a:effectLst/>
              <a:latin typeface="Arial" panose="020B0604020202020204" pitchFamily="34" charset="0"/>
              <a:ea typeface="Arial" panose="020B0604020202020204" pitchFamily="34" charset="0"/>
            </a:endParaRPr>
          </a:p>
          <a:p>
            <a:pPr marL="76200" marR="73660" algn="just">
              <a:lnSpc>
                <a:spcPct val="120000"/>
              </a:lnSpc>
              <a:spcBef>
                <a:spcPts val="240"/>
              </a:spcBef>
              <a:spcAft>
                <a:spcPts val="0"/>
              </a:spcAft>
            </a:pPr>
            <a:r>
              <a:rPr lang="en-US" sz="1800" dirty="0">
                <a:effectLs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marL="76200" marR="73660" algn="just">
              <a:lnSpc>
                <a:spcPct val="120000"/>
              </a:lnSpc>
              <a:spcBef>
                <a:spcPts val="240"/>
              </a:spcBef>
              <a:spcAft>
                <a:spcPts val="0"/>
              </a:spcAft>
            </a:pPr>
            <a:r>
              <a:rPr lang="en-US" sz="1800" dirty="0">
                <a:effectLst/>
                <a:latin typeface="Arial" panose="020B0604020202020204" pitchFamily="34" charset="0"/>
                <a:ea typeface="Arial" panose="020B0604020202020204" pitchFamily="34" charset="0"/>
              </a:rPr>
              <a:t>The lack of attention by companies and their not adding a human rights lens to their mental health risks came into very sharp focus during COVID-19 pandemic, and we now know that there</a:t>
            </a:r>
            <a:r>
              <a:rPr lang="en-US" sz="1800" spc="-6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are</a:t>
            </a:r>
            <a:r>
              <a:rPr lang="en-US" sz="1800" spc="-6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many</a:t>
            </a:r>
            <a:r>
              <a:rPr lang="en-US" sz="1800" spc="-5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compelling</a:t>
            </a:r>
            <a:r>
              <a:rPr lang="en-US" sz="1800" spc="-6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reasons</a:t>
            </a:r>
            <a:r>
              <a:rPr lang="en-US" sz="1800" spc="-5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6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involve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human</a:t>
            </a:r>
            <a:r>
              <a:rPr lang="en-US" sz="1800" spc="-6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rights</a:t>
            </a:r>
            <a:r>
              <a:rPr lang="en-US" sz="1800" spc="-5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practitioners</a:t>
            </a:r>
            <a:r>
              <a:rPr lang="en-US" sz="1800" spc="-5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a:t>
            </a:r>
            <a:r>
              <a:rPr lang="en-US" sz="1800" spc="-6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discussions</a:t>
            </a:r>
            <a:r>
              <a:rPr lang="en-US" sz="1800" spc="-5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on</a:t>
            </a:r>
            <a:r>
              <a:rPr lang="en-US" sz="1800" spc="-6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mental</a:t>
            </a:r>
            <a:r>
              <a:rPr lang="en-US" sz="1800" spc="-6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health.</a:t>
            </a:r>
            <a:r>
              <a:rPr lang="en-US" sz="1800" spc="-45" dirty="0">
                <a:effectLs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marL="75565" marR="76200" algn="just">
              <a:lnSpc>
                <a:spcPct val="120000"/>
              </a:lnSpc>
              <a:spcBef>
                <a:spcPts val="230"/>
              </a:spcBef>
              <a:spcAft>
                <a:spcPts val="0"/>
              </a:spcAft>
            </a:pPr>
            <a:r>
              <a:rPr lang="en-US" sz="1800" dirty="0">
                <a:effectLs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marL="342900" lvl="0" indent="-342900">
              <a:spcBef>
                <a:spcPts val="50"/>
              </a:spcBef>
              <a:spcAft>
                <a:spcPts val="0"/>
              </a:spcAft>
              <a:buFont typeface="Symbol" panose="05050102010706020507" pitchFamily="18" charset="2"/>
              <a:buChar char=""/>
            </a:pPr>
            <a:r>
              <a:rPr lang="en-US" sz="1800" b="1" dirty="0">
                <a:effectLst/>
                <a:latin typeface="Raleway" panose="020B0503030101060003" pitchFamily="34" charset="0"/>
                <a:ea typeface="Arial" panose="020B0604020202020204" pitchFamily="34" charset="0"/>
              </a:rPr>
              <a:t>Mental health is a human right and should be respected within business operations with other human rights</a:t>
            </a:r>
            <a:endParaRPr lang="en-GB" sz="1800" dirty="0">
              <a:effectLst/>
              <a:latin typeface="Arial" panose="020B0604020202020204" pitchFamily="34" charset="0"/>
              <a:ea typeface="Arial" panose="020B0604020202020204" pitchFamily="34" charset="0"/>
            </a:endParaRPr>
          </a:p>
          <a:p>
            <a:pPr marL="342900" lvl="0" indent="-342900">
              <a:spcBef>
                <a:spcPts val="50"/>
              </a:spcBef>
              <a:spcAft>
                <a:spcPts val="0"/>
              </a:spcAft>
              <a:buFont typeface="Symbol" panose="05050102010706020507" pitchFamily="18" charset="2"/>
              <a:buChar char=""/>
            </a:pPr>
            <a:r>
              <a:rPr lang="en-US" sz="1800" b="1" dirty="0">
                <a:effectLst/>
                <a:latin typeface="Raleway" panose="020B0503030101060003" pitchFamily="34" charset="0"/>
                <a:ea typeface="Arial" panose="020B0604020202020204" pitchFamily="34" charset="0"/>
              </a:rPr>
              <a:t>Conditions of mental ill-health classified vulnerable in international human rights law </a:t>
            </a:r>
            <a:endParaRPr lang="en-GB" sz="1800" dirty="0">
              <a:effectLst/>
              <a:latin typeface="Arial" panose="020B0604020202020204" pitchFamily="34" charset="0"/>
              <a:ea typeface="Arial" panose="020B0604020202020204" pitchFamily="34" charset="0"/>
            </a:endParaRPr>
          </a:p>
          <a:p>
            <a:pPr marL="75565" marR="76200" algn="just">
              <a:lnSpc>
                <a:spcPct val="120000"/>
              </a:lnSpc>
              <a:spcBef>
                <a:spcPts val="230"/>
              </a:spcBef>
              <a:spcAft>
                <a:spcPts val="0"/>
              </a:spcAft>
            </a:pPr>
            <a:r>
              <a:rPr lang="en-US" sz="1800" dirty="0">
                <a:effectLs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marL="75565" marR="76200" algn="just">
              <a:lnSpc>
                <a:spcPct val="120000"/>
              </a:lnSpc>
              <a:spcBef>
                <a:spcPts val="230"/>
              </a:spcBef>
              <a:spcAft>
                <a:spcPts val="0"/>
              </a:spcAft>
            </a:pPr>
            <a:r>
              <a:rPr lang="en-US" sz="1800" dirty="0">
                <a:effectLst/>
                <a:latin typeface="Arial" panose="020B0604020202020204" pitchFamily="34" charset="0"/>
                <a:ea typeface="Arial" panose="020B0604020202020204" pitchFamily="34" charset="0"/>
              </a:rPr>
              <a:t>Since mental health is a human right, it should be considered under the responsibility to respect all human</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rights within a business' operations. So, it should very much be on the radar of every human rights practitioner. Companies need to be aware of conditions of mental ill-health that may mean a </a:t>
            </a:r>
            <a:r>
              <a:rPr lang="en-US" sz="1800" dirty="0" err="1">
                <a:effectLst/>
                <a:latin typeface="Arial" panose="020B0604020202020204" pitchFamily="34" charset="0"/>
                <a:ea typeface="Arial" panose="020B0604020202020204" pitchFamily="34" charset="0"/>
              </a:rPr>
              <a:t>rightholder</a:t>
            </a:r>
            <a:r>
              <a:rPr lang="en-US" sz="1800" dirty="0">
                <a:effectLst/>
                <a:latin typeface="Arial" panose="020B0604020202020204" pitchFamily="34" charset="0"/>
                <a:ea typeface="Arial" panose="020B0604020202020204" pitchFamily="34" charset="0"/>
              </a:rPr>
              <a:t> is classified as vulnerable under international human rights law, and so afforded extra protections. </a:t>
            </a:r>
            <a:endParaRPr lang="en-GB" sz="1800" dirty="0">
              <a:effectLst/>
              <a:latin typeface="Arial" panose="020B0604020202020204" pitchFamily="34" charset="0"/>
              <a:ea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5E8DC5D-EF26-4F06-9C85-133137B5CD5F}" type="slidenum">
              <a:rPr lang="en-GB" smtClean="0"/>
              <a:t>4</a:t>
            </a:fld>
            <a:endParaRPr lang="en-GB"/>
          </a:p>
        </p:txBody>
      </p:sp>
    </p:spTree>
    <p:extLst>
      <p:ext uri="{BB962C8B-B14F-4D97-AF65-F5344CB8AC3E}">
        <p14:creationId xmlns:p14="http://schemas.microsoft.com/office/powerpoint/2010/main" val="4098822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0" marR="69850" algn="just">
              <a:lnSpc>
                <a:spcPct val="120000"/>
              </a:lnSpc>
              <a:spcBef>
                <a:spcPts val="220"/>
              </a:spcBef>
              <a:spcAft>
                <a:spcPts val="0"/>
              </a:spcAft>
            </a:pPr>
            <a:endParaRPr lang="en-GB" sz="18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E5E8DC5D-EF26-4F06-9C85-133137B5CD5F}" type="slidenum">
              <a:rPr lang="en-GB" smtClean="0"/>
              <a:t>9</a:t>
            </a:fld>
            <a:endParaRPr lang="en-GB"/>
          </a:p>
        </p:txBody>
      </p:sp>
    </p:spTree>
    <p:extLst>
      <p:ext uri="{BB962C8B-B14F-4D97-AF65-F5344CB8AC3E}">
        <p14:creationId xmlns:p14="http://schemas.microsoft.com/office/powerpoint/2010/main" val="1865532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664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383322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855351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477930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7080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068739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728711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485231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889161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066084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858746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411254064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421395545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898928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07095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51286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29818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14066807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cambridge.org/core/blog/2017/11/23/emerging-into-focus-the-neglected-right-and-the-forgotten-pillar/" TargetMode="External"/><Relationship Id="rId2" Type="http://schemas.openxmlformats.org/officeDocument/2006/relationships/image" Target="../media/image3.jpg"/><Relationship Id="rId1" Type="http://schemas.openxmlformats.org/officeDocument/2006/relationships/slideLayout" Target="../slideLayouts/slideLayout9.xml"/><Relationship Id="rId6" Type="http://schemas.openxmlformats.org/officeDocument/2006/relationships/hyperlink" Target="https://gbihr.org/images/general/GBI_podcast_-_Exploring_intersections_between_BHR_and_Mental_Health_-_Recorded_January_2022.mp3" TargetMode="External"/><Relationship Id="rId5" Type="http://schemas.openxmlformats.org/officeDocument/2006/relationships/hyperlink" Target="https://gbihr.org/updates/business-human-rights-and-mental-health-in-the-workplace-yes-but-theres-more" TargetMode="External"/><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image" Target="../media/image5.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9.xml"/><Relationship Id="rId7" Type="http://schemas.openxmlformats.org/officeDocument/2006/relationships/image" Target="../media/image5.svg"/><Relationship Id="rId12" Type="http://schemas.openxmlformats.org/officeDocument/2006/relationships/image" Target="../media/image11.png"/><Relationship Id="rId17" Type="http://schemas.openxmlformats.org/officeDocument/2006/relationships/image" Target="../media/image2.png"/><Relationship Id="rId2" Type="http://schemas.openxmlformats.org/officeDocument/2006/relationships/audio" Target="../media/media5.m4a"/><Relationship Id="rId16" Type="http://schemas.openxmlformats.org/officeDocument/2006/relationships/image" Target="../media/image15.png"/><Relationship Id="rId1" Type="http://schemas.microsoft.com/office/2007/relationships/media" Target="../media/media5.m4a"/><Relationship Id="rId6" Type="http://schemas.openxmlformats.org/officeDocument/2006/relationships/image" Target="../media/image4.png"/><Relationship Id="rId11" Type="http://schemas.openxmlformats.org/officeDocument/2006/relationships/image" Target="../media/image10.png"/><Relationship Id="rId5" Type="http://schemas.microsoft.com/office/2007/relationships/hdphoto" Target="../media/hdphoto1.wdp"/><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jpeg"/><Relationship Id="rId18" Type="http://schemas.openxmlformats.org/officeDocument/2006/relationships/image" Target="../media/image25.png"/><Relationship Id="rId3" Type="http://schemas.openxmlformats.org/officeDocument/2006/relationships/slideLayout" Target="../slideLayouts/slideLayout9.xml"/><Relationship Id="rId7" Type="http://schemas.openxmlformats.org/officeDocument/2006/relationships/image" Target="../media/image5.svg"/><Relationship Id="rId12" Type="http://schemas.openxmlformats.org/officeDocument/2006/relationships/image" Target="../media/image2.png"/><Relationship Id="rId17" Type="http://schemas.openxmlformats.org/officeDocument/2006/relationships/image" Target="../media/image24.jpeg"/><Relationship Id="rId2" Type="http://schemas.openxmlformats.org/officeDocument/2006/relationships/audio" Target="../media/media6.m4a"/><Relationship Id="rId16" Type="http://schemas.openxmlformats.org/officeDocument/2006/relationships/image" Target="../media/image23.png"/><Relationship Id="rId1" Type="http://schemas.microsoft.com/office/2007/relationships/media" Target="../media/media6.m4a"/><Relationship Id="rId6" Type="http://schemas.openxmlformats.org/officeDocument/2006/relationships/image" Target="../media/image4.png"/><Relationship Id="rId11" Type="http://schemas.openxmlformats.org/officeDocument/2006/relationships/image" Target="../media/image19.png"/><Relationship Id="rId5" Type="http://schemas.microsoft.com/office/2007/relationships/hdphoto" Target="../media/hdphoto1.wdp"/><Relationship Id="rId15" Type="http://schemas.openxmlformats.org/officeDocument/2006/relationships/image" Target="../media/image22.png"/><Relationship Id="rId10" Type="http://schemas.openxmlformats.org/officeDocument/2006/relationships/image" Target="../media/image18.jpeg"/><Relationship Id="rId4" Type="http://schemas.openxmlformats.org/officeDocument/2006/relationships/image" Target="../media/image6.png"/><Relationship Id="rId9" Type="http://schemas.openxmlformats.org/officeDocument/2006/relationships/image" Target="../media/image17.jpeg"/><Relationship Id="rId1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image" Target="../media/image5.sv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8" name="Freeform: Shape 50">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9" name="Oval 52">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0" name="Oval 5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71" name="Group 56">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72" name="Freeform: Shape 57">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73" name="Freeform: Shape 58">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74" name="Oval 59">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5" name="Oval 60">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76" name="Rectangle 62">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3" name="Picture Placeholder 12" descr="Logo&#10;&#10;Description automatically generated">
            <a:extLst>
              <a:ext uri="{FF2B5EF4-FFF2-40B4-BE49-F238E27FC236}">
                <a16:creationId xmlns:a16="http://schemas.microsoft.com/office/drawing/2014/main" id="{738AC809-F0A2-4B49-8BBA-AD65703D9EBC}"/>
              </a:ext>
            </a:extLst>
          </p:cNvPr>
          <p:cNvPicPr>
            <a:picLocks noGrp="1" noChangeAspect="1"/>
          </p:cNvPicPr>
          <p:nvPr>
            <p:ph type="pic" sz="quarter" idx="13"/>
          </p:nvPr>
        </p:nvPicPr>
        <p:blipFill rotWithShape="1">
          <a:blip r:embed="rId5"/>
          <a:srcRect l="5334" r="-1" b="-1"/>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77" name="Rectangle 64">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75598" y="180458"/>
            <a:ext cx="11616402" cy="984885"/>
          </a:xfrm>
        </p:spPr>
        <p:txBody>
          <a:bodyPr vert="horz" wrap="square" lIns="0" tIns="0" rIns="0" bIns="0" rtlCol="0" anchor="ctr" anchorCtr="0">
            <a:normAutofit fontScale="90000"/>
          </a:bodyPr>
          <a:lstStyle/>
          <a:p>
            <a:r>
              <a:rPr lang="en-US" sz="3700" dirty="0">
                <a:latin typeface="Raleway" panose="020B0503030101060003" pitchFamily="34" charset="0"/>
              </a:rPr>
              <a:t>BUSINESS &amp; HUMAN RIGHTS 101 – LEARNING RESOURCE</a:t>
            </a:r>
            <a:br>
              <a:rPr lang="en-US" sz="3700" dirty="0">
                <a:latin typeface="Raleway" panose="020B0503030101060003" pitchFamily="34" charset="0"/>
              </a:rPr>
            </a:br>
            <a:r>
              <a:rPr lang="en-US" sz="2400" dirty="0">
                <a:latin typeface="Raleway" panose="020B0503030101060003" pitchFamily="34" charset="0"/>
              </a:rPr>
              <a:t>CEE&amp;CA Summer Academy on Business and Human Rights 2024</a:t>
            </a:r>
            <a:endParaRPr lang="en-US" sz="3700" dirty="0">
              <a:latin typeface="Raleway" panose="020B0503030101060003" pitchFamily="34" charset="0"/>
            </a:endParaRP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534612" y="5330979"/>
            <a:ext cx="6123397" cy="984885"/>
          </a:xfrm>
        </p:spPr>
        <p:txBody>
          <a:bodyPr vert="horz" wrap="square" lIns="0" tIns="0" rIns="0" bIns="0" rtlCol="0" anchor="ctr">
            <a:normAutofit/>
          </a:bodyPr>
          <a:lstStyle/>
          <a:p>
            <a:pPr marL="0" indent="0">
              <a:lnSpc>
                <a:spcPct val="100000"/>
              </a:lnSpc>
            </a:pPr>
            <a:r>
              <a:rPr lang="en-US" sz="2200" dirty="0">
                <a:solidFill>
                  <a:srgbClr val="006092">
                    <a:alpha val="60000"/>
                  </a:srgbClr>
                </a:solidFill>
              </a:rPr>
              <a:t>The Global Business Initiative on Human Rights</a:t>
            </a:r>
          </a:p>
        </p:txBody>
      </p:sp>
      <p:sp>
        <p:nvSpPr>
          <p:cNvPr id="67" name="Rectangle 66">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6" name="5">
            <a:hlinkClick r:id="" action="ppaction://media"/>
            <a:extLst>
              <a:ext uri="{FF2B5EF4-FFF2-40B4-BE49-F238E27FC236}">
                <a16:creationId xmlns:a16="http://schemas.microsoft.com/office/drawing/2014/main" id="{84BBB8C4-0FF5-4920-ACED-F503980026A7}"/>
              </a:ext>
            </a:extLst>
          </p:cNvPr>
          <p:cNvPicPr>
            <a:picLocks noChangeAspect="1"/>
          </p:cNvPicPr>
          <p:nvPr>
            <a:audioFile r:link="rId1"/>
            <p:extLst>
              <p:ext uri="{DAA4B4D4-6D71-4841-9C94-3DE7FCFB9230}">
                <p14:media xmlns:p14="http://schemas.microsoft.com/office/powerpoint/2010/main" r:embed="rId2">
                  <p14:trim st="2100" end="10059"/>
                  <p14:fade in="1250" out="1250"/>
                </p14:media>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52814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a:extLst>
              <a:ext uri="{FF2B5EF4-FFF2-40B4-BE49-F238E27FC236}">
                <a16:creationId xmlns:a16="http://schemas.microsoft.com/office/drawing/2014/main" id="{0162D5A2-197F-53BC-9460-4B79652690B1}"/>
              </a:ext>
            </a:extLst>
          </p:cNvPr>
          <p:cNvPicPr>
            <a:picLocks noChangeAspect="1"/>
          </p:cNvPicPr>
          <p:nvPr/>
        </p:nvPicPr>
        <p:blipFill>
          <a:blip r:embed="rId4">
            <a:extLst>
              <a:ext uri="{28A0092B-C50C-407E-A947-70E740481C1C}">
                <a14:useLocalDpi xmlns:a14="http://schemas.microsoft.com/office/drawing/2010/main" val="0"/>
              </a:ext>
            </a:extLst>
          </a:blip>
          <a:srcRect t="11314" b="11314"/>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2283B740-AD62-454E-BA4E-390F1D63A45F}"/>
              </a:ext>
            </a:extLst>
          </p:cNvPr>
          <p:cNvSpPr/>
          <p:nvPr/>
        </p:nvSpPr>
        <p:spPr>
          <a:xfrm>
            <a:off x="328055" y="285589"/>
            <a:ext cx="11461022" cy="6156584"/>
          </a:xfrm>
          <a:prstGeom prst="rect">
            <a:avLst/>
          </a:prstGeom>
          <a:solidFill>
            <a:srgbClr val="000000">
              <a:alpha val="74902"/>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80688A8-5A36-4B5C-B6FF-9D865F16BA14}"/>
              </a:ext>
            </a:extLst>
          </p:cNvPr>
          <p:cNvSpPr>
            <a:spLocks noGrp="1"/>
          </p:cNvSpPr>
          <p:nvPr>
            <p:ph type="title"/>
          </p:nvPr>
        </p:nvSpPr>
        <p:spPr>
          <a:xfrm>
            <a:off x="682363" y="465706"/>
            <a:ext cx="10528942" cy="682374"/>
          </a:xfrm>
        </p:spPr>
        <p:txBody>
          <a:bodyPr/>
          <a:lstStyle/>
          <a:p>
            <a:r>
              <a:rPr lang="en-GB" sz="4000" b="1" dirty="0">
                <a:latin typeface="Raleway" panose="020B0503030101060003" pitchFamily="34" charset="0"/>
              </a:rPr>
              <a:t>Conclusions and key insights</a:t>
            </a:r>
          </a:p>
        </p:txBody>
      </p:sp>
      <p:pic>
        <p:nvPicPr>
          <p:cNvPr id="10" name="Graphic 9" descr="End with solid fill">
            <a:extLst>
              <a:ext uri="{FF2B5EF4-FFF2-40B4-BE49-F238E27FC236}">
                <a16:creationId xmlns:a16="http://schemas.microsoft.com/office/drawing/2014/main" id="{DA5492D2-A614-452F-943B-04B9EF307C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39077" y="6039020"/>
            <a:ext cx="450000" cy="450000"/>
          </a:xfrm>
          <a:prstGeom prst="rect">
            <a:avLst/>
          </a:prstGeom>
        </p:spPr>
      </p:pic>
      <p:sp>
        <p:nvSpPr>
          <p:cNvPr id="4" name="Content Placeholder 3">
            <a:extLst>
              <a:ext uri="{FF2B5EF4-FFF2-40B4-BE49-F238E27FC236}">
                <a16:creationId xmlns:a16="http://schemas.microsoft.com/office/drawing/2014/main" id="{26B2DCBD-8306-4812-AF7C-915444FAF9FE}"/>
              </a:ext>
            </a:extLst>
          </p:cNvPr>
          <p:cNvSpPr>
            <a:spLocks noGrp="1"/>
          </p:cNvSpPr>
          <p:nvPr>
            <p:ph sz="half" idx="2"/>
          </p:nvPr>
        </p:nvSpPr>
        <p:spPr>
          <a:xfrm>
            <a:off x="682363" y="1392261"/>
            <a:ext cx="10225166" cy="4871759"/>
          </a:xfrm>
        </p:spPr>
        <p:txBody>
          <a:bodyPr/>
          <a:lstStyle/>
          <a:p>
            <a:pPr marL="538163" marR="70485" indent="-355600" algn="just">
              <a:lnSpc>
                <a:spcPct val="120000"/>
              </a:lnSpc>
              <a:spcBef>
                <a:spcPts val="215"/>
              </a:spcBef>
              <a:spcAft>
                <a:spcPts val="0"/>
              </a:spcAft>
            </a:pPr>
            <a:r>
              <a:rPr lang="en-US" sz="2000" b="1" dirty="0">
                <a:solidFill>
                  <a:schemeClr val="tx1"/>
                </a:solidFill>
                <a:effectLst/>
                <a:latin typeface="Raleway" panose="020B0503030101060003" pitchFamily="34" charset="0"/>
                <a:ea typeface="Arial" panose="020B0604020202020204" pitchFamily="34" charset="0"/>
              </a:rPr>
              <a:t>Mental health impacts can be a huge challenge for business, but it's not a challenge that can be ignored. </a:t>
            </a:r>
            <a:endParaRPr lang="en-US" sz="2000" b="1" dirty="0">
              <a:solidFill>
                <a:schemeClr val="tx1"/>
              </a:solidFill>
              <a:latin typeface="Raleway" panose="020B0503030101060003" pitchFamily="34" charset="0"/>
              <a:ea typeface="Arial" panose="020B0604020202020204" pitchFamily="34" charset="0"/>
            </a:endParaRPr>
          </a:p>
          <a:p>
            <a:pPr marL="538163" marR="70485" indent="-355600" algn="just">
              <a:lnSpc>
                <a:spcPct val="120000"/>
              </a:lnSpc>
              <a:spcBef>
                <a:spcPts val="215"/>
              </a:spcBef>
              <a:spcAft>
                <a:spcPts val="0"/>
              </a:spcAft>
            </a:pPr>
            <a:endParaRPr lang="en-US" sz="2000" b="1" dirty="0">
              <a:solidFill>
                <a:schemeClr val="tx1"/>
              </a:solidFill>
              <a:effectLst/>
              <a:latin typeface="Raleway" panose="020B0503030101060003" pitchFamily="34" charset="0"/>
              <a:ea typeface="Arial" panose="020B0604020202020204" pitchFamily="34" charset="0"/>
            </a:endParaRPr>
          </a:p>
          <a:p>
            <a:pPr marL="538163" marR="70485" indent="-355600" algn="just">
              <a:lnSpc>
                <a:spcPct val="120000"/>
              </a:lnSpc>
              <a:spcBef>
                <a:spcPts val="215"/>
              </a:spcBef>
              <a:spcAft>
                <a:spcPts val="0"/>
              </a:spcAft>
            </a:pPr>
            <a:r>
              <a:rPr lang="en-US" sz="2000" b="1" dirty="0">
                <a:solidFill>
                  <a:schemeClr val="tx1"/>
                </a:solidFill>
                <a:effectLst/>
                <a:latin typeface="Raleway" panose="020B0503030101060003" pitchFamily="34" charset="0"/>
                <a:ea typeface="Arial" panose="020B0604020202020204" pitchFamily="34" charset="0"/>
              </a:rPr>
              <a:t>Because of its cross-cutting nature, adopting a human rights lens to mental health and a mental health lens to human rights, can bring about a real understanding of the impacts and risks as well as a potential wins for the business and for rightsholders, when they get things right.</a:t>
            </a:r>
          </a:p>
          <a:p>
            <a:pPr marL="538163" marR="70485" indent="-355600" algn="just">
              <a:lnSpc>
                <a:spcPct val="120000"/>
              </a:lnSpc>
              <a:spcBef>
                <a:spcPts val="215"/>
              </a:spcBef>
              <a:spcAft>
                <a:spcPts val="0"/>
              </a:spcAft>
            </a:pPr>
            <a:endParaRPr lang="en-GB" sz="2000" b="1" dirty="0">
              <a:solidFill>
                <a:schemeClr val="tx1"/>
              </a:solidFill>
              <a:effectLst/>
              <a:latin typeface="Raleway" panose="020B0503030101060003" pitchFamily="34" charset="0"/>
              <a:ea typeface="Arial" panose="020B0604020202020204" pitchFamily="34" charset="0"/>
            </a:endParaRPr>
          </a:p>
          <a:p>
            <a:pPr marL="538163" indent="-355600"/>
            <a:r>
              <a:rPr lang="en-GB" sz="2000" b="1" dirty="0">
                <a:solidFill>
                  <a:schemeClr val="tx1"/>
                </a:solidFill>
                <a:effectLst/>
                <a:latin typeface="Raleway" panose="020B0503030101060003" pitchFamily="34" charset="0"/>
                <a:ea typeface="Arial" panose="020B0604020202020204" pitchFamily="34" charset="0"/>
              </a:rPr>
              <a:t>K</a:t>
            </a:r>
            <a:r>
              <a:rPr lang="en-US" sz="2000" b="1" dirty="0" err="1">
                <a:solidFill>
                  <a:schemeClr val="tx1"/>
                </a:solidFill>
                <a:effectLst/>
                <a:latin typeface="Raleway" panose="020B0503030101060003" pitchFamily="34" charset="0"/>
                <a:ea typeface="Arial" panose="020B0604020202020204" pitchFamily="34" charset="0"/>
              </a:rPr>
              <a:t>nowing</a:t>
            </a:r>
            <a:r>
              <a:rPr lang="en-US" sz="2000" b="1" dirty="0">
                <a:solidFill>
                  <a:schemeClr val="tx1"/>
                </a:solidFill>
                <a:effectLst/>
                <a:latin typeface="Raleway" panose="020B0503030101060003" pitchFamily="34" charset="0"/>
                <a:ea typeface="Arial" panose="020B0604020202020204" pitchFamily="34" charset="0"/>
              </a:rPr>
              <a:t> there is potential for an impact on psychological health in many areas of business operations, products and services, companies should be placing a much clearer focus on mental health as having</a:t>
            </a:r>
            <a:r>
              <a:rPr lang="en-US" sz="2000" b="1" spc="-70" dirty="0">
                <a:solidFill>
                  <a:schemeClr val="tx1"/>
                </a:solidFill>
                <a:effectLst/>
                <a:latin typeface="Raleway" panose="020B0503030101060003" pitchFamily="34" charset="0"/>
                <a:ea typeface="Arial" panose="020B0604020202020204" pitchFamily="34" charset="0"/>
              </a:rPr>
              <a:t> </a:t>
            </a:r>
            <a:r>
              <a:rPr lang="en-US" sz="2000" b="1" dirty="0">
                <a:solidFill>
                  <a:schemeClr val="tx1"/>
                </a:solidFill>
                <a:effectLst/>
                <a:latin typeface="Raleway" panose="020B0503030101060003" pitchFamily="34" charset="0"/>
                <a:ea typeface="Arial" panose="020B0604020202020204" pitchFamily="34" charset="0"/>
              </a:rPr>
              <a:t>the</a:t>
            </a:r>
            <a:r>
              <a:rPr lang="en-US" sz="2000" b="1" spc="-70" dirty="0">
                <a:solidFill>
                  <a:schemeClr val="tx1"/>
                </a:solidFill>
                <a:effectLst/>
                <a:latin typeface="Raleway" panose="020B0503030101060003" pitchFamily="34" charset="0"/>
                <a:ea typeface="Arial" panose="020B0604020202020204" pitchFamily="34" charset="0"/>
              </a:rPr>
              <a:t> </a:t>
            </a:r>
            <a:r>
              <a:rPr lang="en-US" sz="2000" b="1" dirty="0">
                <a:solidFill>
                  <a:schemeClr val="tx1"/>
                </a:solidFill>
                <a:effectLst/>
                <a:latin typeface="Raleway" panose="020B0503030101060003" pitchFamily="34" charset="0"/>
                <a:ea typeface="Arial" panose="020B0604020202020204" pitchFamily="34" charset="0"/>
              </a:rPr>
              <a:t>potential</a:t>
            </a:r>
            <a:r>
              <a:rPr lang="en-US" sz="2000" b="1" spc="-60" dirty="0">
                <a:solidFill>
                  <a:schemeClr val="tx1"/>
                </a:solidFill>
                <a:effectLst/>
                <a:latin typeface="Raleway" panose="020B0503030101060003" pitchFamily="34" charset="0"/>
                <a:ea typeface="Arial" panose="020B0604020202020204" pitchFamily="34" charset="0"/>
              </a:rPr>
              <a:t> </a:t>
            </a:r>
            <a:r>
              <a:rPr lang="en-US" sz="2000" b="1" dirty="0">
                <a:solidFill>
                  <a:schemeClr val="tx1"/>
                </a:solidFill>
                <a:effectLst/>
                <a:latin typeface="Raleway" panose="020B0503030101060003" pitchFamily="34" charset="0"/>
                <a:ea typeface="Arial" panose="020B0604020202020204" pitchFamily="34" charset="0"/>
              </a:rPr>
              <a:t>to</a:t>
            </a:r>
            <a:r>
              <a:rPr lang="en-US" sz="2000" b="1" spc="-60" dirty="0">
                <a:solidFill>
                  <a:schemeClr val="tx1"/>
                </a:solidFill>
                <a:effectLst/>
                <a:latin typeface="Raleway" panose="020B0503030101060003" pitchFamily="34" charset="0"/>
                <a:ea typeface="Arial" panose="020B0604020202020204" pitchFamily="34" charset="0"/>
              </a:rPr>
              <a:t> </a:t>
            </a:r>
            <a:r>
              <a:rPr lang="en-US" sz="2000" b="1" dirty="0">
                <a:solidFill>
                  <a:schemeClr val="tx1"/>
                </a:solidFill>
                <a:effectLst/>
                <a:latin typeface="Raleway" panose="020B0503030101060003" pitchFamily="34" charset="0"/>
                <a:ea typeface="Arial" panose="020B0604020202020204" pitchFamily="34" charset="0"/>
              </a:rPr>
              <a:t>both</a:t>
            </a:r>
            <a:r>
              <a:rPr lang="en-US" sz="2000" b="1" spc="-60" dirty="0">
                <a:solidFill>
                  <a:schemeClr val="tx1"/>
                </a:solidFill>
                <a:effectLst/>
                <a:latin typeface="Raleway" panose="020B0503030101060003" pitchFamily="34" charset="0"/>
                <a:ea typeface="Arial" panose="020B0604020202020204" pitchFamily="34" charset="0"/>
              </a:rPr>
              <a:t> </a:t>
            </a:r>
            <a:r>
              <a:rPr lang="en-US" sz="2000" b="1" dirty="0">
                <a:solidFill>
                  <a:schemeClr val="tx1"/>
                </a:solidFill>
                <a:effectLst/>
                <a:latin typeface="Raleway" panose="020B0503030101060003" pitchFamily="34" charset="0"/>
                <a:ea typeface="Arial" panose="020B0604020202020204" pitchFamily="34" charset="0"/>
              </a:rPr>
              <a:t>identify</a:t>
            </a:r>
            <a:r>
              <a:rPr lang="en-US" sz="2000" b="1" spc="-70" dirty="0">
                <a:solidFill>
                  <a:schemeClr val="tx1"/>
                </a:solidFill>
                <a:effectLst/>
                <a:latin typeface="Raleway" panose="020B0503030101060003" pitchFamily="34" charset="0"/>
                <a:ea typeface="Arial" panose="020B0604020202020204" pitchFamily="34" charset="0"/>
              </a:rPr>
              <a:t> </a:t>
            </a:r>
            <a:r>
              <a:rPr lang="en-US" sz="2000" b="1" dirty="0">
                <a:solidFill>
                  <a:schemeClr val="tx1"/>
                </a:solidFill>
                <a:effectLst/>
                <a:latin typeface="Raleway" panose="020B0503030101060003" pitchFamily="34" charset="0"/>
                <a:ea typeface="Arial" panose="020B0604020202020204" pitchFamily="34" charset="0"/>
              </a:rPr>
              <a:t>and</a:t>
            </a:r>
            <a:r>
              <a:rPr lang="en-US" sz="2000" b="1" spc="-60" dirty="0">
                <a:solidFill>
                  <a:schemeClr val="tx1"/>
                </a:solidFill>
                <a:effectLst/>
                <a:latin typeface="Raleway" panose="020B0503030101060003" pitchFamily="34" charset="0"/>
                <a:ea typeface="Arial" panose="020B0604020202020204" pitchFamily="34" charset="0"/>
              </a:rPr>
              <a:t> </a:t>
            </a:r>
            <a:r>
              <a:rPr lang="en-US" sz="2000" b="1" dirty="0">
                <a:solidFill>
                  <a:schemeClr val="tx1"/>
                </a:solidFill>
                <a:effectLst/>
                <a:latin typeface="Raleway" panose="020B0503030101060003" pitchFamily="34" charset="0"/>
                <a:ea typeface="Arial" panose="020B0604020202020204" pitchFamily="34" charset="0"/>
              </a:rPr>
              <a:t>ameliorate</a:t>
            </a:r>
            <a:r>
              <a:rPr lang="en-US" sz="2000" b="1" spc="-60" dirty="0">
                <a:solidFill>
                  <a:schemeClr val="tx1"/>
                </a:solidFill>
                <a:effectLst/>
                <a:latin typeface="Raleway" panose="020B0503030101060003" pitchFamily="34" charset="0"/>
                <a:ea typeface="Arial" panose="020B0604020202020204" pitchFamily="34" charset="0"/>
              </a:rPr>
              <a:t> </a:t>
            </a:r>
            <a:r>
              <a:rPr lang="en-US" sz="2000" b="1" dirty="0">
                <a:solidFill>
                  <a:schemeClr val="tx1"/>
                </a:solidFill>
                <a:effectLst/>
                <a:latin typeface="Raleway" panose="020B0503030101060003" pitchFamily="34" charset="0"/>
                <a:ea typeface="Arial" panose="020B0604020202020204" pitchFamily="34" charset="0"/>
              </a:rPr>
              <a:t>adverse</a:t>
            </a:r>
            <a:r>
              <a:rPr lang="en-US" sz="2000" b="1" spc="-60" dirty="0">
                <a:solidFill>
                  <a:schemeClr val="tx1"/>
                </a:solidFill>
                <a:effectLst/>
                <a:latin typeface="Raleway" panose="020B0503030101060003" pitchFamily="34" charset="0"/>
                <a:ea typeface="Arial" panose="020B0604020202020204" pitchFamily="34" charset="0"/>
              </a:rPr>
              <a:t> </a:t>
            </a:r>
            <a:r>
              <a:rPr lang="en-US" sz="2000" b="1" dirty="0">
                <a:solidFill>
                  <a:schemeClr val="tx1"/>
                </a:solidFill>
                <a:effectLst/>
                <a:latin typeface="Raleway" panose="020B0503030101060003" pitchFamily="34" charset="0"/>
                <a:ea typeface="Arial" panose="020B0604020202020204" pitchFamily="34" charset="0"/>
              </a:rPr>
              <a:t>human</a:t>
            </a:r>
            <a:r>
              <a:rPr lang="en-US" sz="2000" b="1" spc="-60" dirty="0">
                <a:solidFill>
                  <a:schemeClr val="tx1"/>
                </a:solidFill>
                <a:effectLst/>
                <a:latin typeface="Raleway" panose="020B0503030101060003" pitchFamily="34" charset="0"/>
                <a:ea typeface="Arial" panose="020B0604020202020204" pitchFamily="34" charset="0"/>
              </a:rPr>
              <a:t> </a:t>
            </a:r>
            <a:r>
              <a:rPr lang="en-US" sz="2000" b="1" dirty="0">
                <a:solidFill>
                  <a:schemeClr val="tx1"/>
                </a:solidFill>
                <a:effectLst/>
                <a:latin typeface="Raleway" panose="020B0503030101060003" pitchFamily="34" charset="0"/>
                <a:ea typeface="Arial" panose="020B0604020202020204" pitchFamily="34" charset="0"/>
              </a:rPr>
              <a:t>rights</a:t>
            </a:r>
            <a:r>
              <a:rPr lang="en-US" sz="2000" b="1" spc="-55" dirty="0">
                <a:solidFill>
                  <a:schemeClr val="tx1"/>
                </a:solidFill>
                <a:effectLst/>
                <a:latin typeface="Raleway" panose="020B0503030101060003" pitchFamily="34" charset="0"/>
                <a:ea typeface="Arial" panose="020B0604020202020204" pitchFamily="34" charset="0"/>
              </a:rPr>
              <a:t> </a:t>
            </a:r>
            <a:r>
              <a:rPr lang="en-US" sz="2000" b="1" dirty="0">
                <a:solidFill>
                  <a:schemeClr val="tx1"/>
                </a:solidFill>
                <a:effectLst/>
                <a:latin typeface="Raleway" panose="020B0503030101060003" pitchFamily="34" charset="0"/>
                <a:ea typeface="Arial" panose="020B0604020202020204" pitchFamily="34" charset="0"/>
              </a:rPr>
              <a:t>risks</a:t>
            </a:r>
            <a:r>
              <a:rPr lang="en-US" sz="2000" b="1" spc="-55" dirty="0">
                <a:solidFill>
                  <a:schemeClr val="tx1"/>
                </a:solidFill>
                <a:effectLst/>
                <a:latin typeface="Raleway" panose="020B0503030101060003" pitchFamily="34" charset="0"/>
                <a:ea typeface="Arial" panose="020B0604020202020204" pitchFamily="34" charset="0"/>
              </a:rPr>
              <a:t> </a:t>
            </a:r>
            <a:r>
              <a:rPr lang="en-US" sz="2000" b="1" dirty="0">
                <a:solidFill>
                  <a:schemeClr val="tx1"/>
                </a:solidFill>
                <a:effectLst/>
                <a:latin typeface="Raleway" panose="020B0503030101060003" pitchFamily="34" charset="0"/>
                <a:ea typeface="Arial" panose="020B0604020202020204" pitchFamily="34" charset="0"/>
              </a:rPr>
              <a:t>and</a:t>
            </a:r>
            <a:r>
              <a:rPr lang="en-US" sz="2000" b="1" spc="-60" dirty="0">
                <a:solidFill>
                  <a:schemeClr val="tx1"/>
                </a:solidFill>
                <a:effectLst/>
                <a:latin typeface="Raleway" panose="020B0503030101060003" pitchFamily="34" charset="0"/>
                <a:ea typeface="Arial" panose="020B0604020202020204" pitchFamily="34" charset="0"/>
              </a:rPr>
              <a:t> </a:t>
            </a:r>
            <a:r>
              <a:rPr lang="en-US" sz="2000" b="1" dirty="0">
                <a:solidFill>
                  <a:schemeClr val="tx1"/>
                </a:solidFill>
                <a:effectLst/>
                <a:latin typeface="Raleway" panose="020B0503030101060003" pitchFamily="34" charset="0"/>
                <a:ea typeface="Arial" panose="020B0604020202020204" pitchFamily="34" charset="0"/>
              </a:rPr>
              <a:t>improve</a:t>
            </a:r>
            <a:r>
              <a:rPr lang="en-US" sz="2000" b="1" spc="-70" dirty="0">
                <a:solidFill>
                  <a:schemeClr val="tx1"/>
                </a:solidFill>
                <a:effectLst/>
                <a:latin typeface="Raleway" panose="020B0503030101060003" pitchFamily="34" charset="0"/>
                <a:ea typeface="Arial" panose="020B0604020202020204" pitchFamily="34" charset="0"/>
              </a:rPr>
              <a:t> </a:t>
            </a:r>
            <a:r>
              <a:rPr lang="en-US" sz="2000" b="1" dirty="0">
                <a:solidFill>
                  <a:schemeClr val="tx1"/>
                </a:solidFill>
                <a:effectLst/>
                <a:latin typeface="Raleway" panose="020B0503030101060003" pitchFamily="34" charset="0"/>
                <a:ea typeface="Arial" panose="020B0604020202020204" pitchFamily="34" charset="0"/>
              </a:rPr>
              <a:t>effectiveness</a:t>
            </a:r>
            <a:r>
              <a:rPr lang="en-US" sz="2000" b="1" spc="-50" dirty="0">
                <a:solidFill>
                  <a:schemeClr val="tx1"/>
                </a:solidFill>
                <a:effectLst/>
                <a:latin typeface="Raleway" panose="020B0503030101060003" pitchFamily="34" charset="0"/>
                <a:ea typeface="Arial" panose="020B0604020202020204" pitchFamily="34" charset="0"/>
              </a:rPr>
              <a:t> </a:t>
            </a:r>
            <a:r>
              <a:rPr lang="en-US" sz="2000" b="1" dirty="0">
                <a:solidFill>
                  <a:schemeClr val="tx1"/>
                </a:solidFill>
                <a:effectLst/>
                <a:latin typeface="Raleway" panose="020B0503030101060003" pitchFamily="34" charset="0"/>
                <a:ea typeface="Arial" panose="020B0604020202020204" pitchFamily="34" charset="0"/>
              </a:rPr>
              <a:t>of</a:t>
            </a:r>
            <a:r>
              <a:rPr lang="en-US" sz="2000" b="1" spc="-65" dirty="0">
                <a:solidFill>
                  <a:schemeClr val="tx1"/>
                </a:solidFill>
                <a:effectLst/>
                <a:latin typeface="Raleway" panose="020B0503030101060003" pitchFamily="34" charset="0"/>
                <a:ea typeface="Arial" panose="020B0604020202020204" pitchFamily="34" charset="0"/>
              </a:rPr>
              <a:t> </a:t>
            </a:r>
            <a:r>
              <a:rPr lang="en-US" sz="2000" b="1" dirty="0">
                <a:solidFill>
                  <a:schemeClr val="tx1"/>
                </a:solidFill>
                <a:effectLst/>
                <a:latin typeface="Raleway" panose="020B0503030101060003" pitchFamily="34" charset="0"/>
                <a:ea typeface="Arial" panose="020B0604020202020204" pitchFamily="34" charset="0"/>
              </a:rPr>
              <a:t>remedy for business related human rights harms. </a:t>
            </a:r>
            <a:endParaRPr lang="en-GB" sz="2000" b="1" dirty="0">
              <a:solidFill>
                <a:schemeClr val="tx1"/>
              </a:solidFill>
              <a:effectLst/>
              <a:latin typeface="Raleway" panose="020B0503030101060003" pitchFamily="34" charset="0"/>
              <a:ea typeface="Arial" panose="020B0604020202020204" pitchFamily="34" charset="0"/>
            </a:endParaRPr>
          </a:p>
          <a:p>
            <a:pPr marL="0" indent="0" algn="l" fontAlgn="base">
              <a:buNone/>
            </a:pPr>
            <a:endParaRPr lang="en-GB" sz="2000" b="0" i="0" dirty="0">
              <a:solidFill>
                <a:schemeClr val="tx1"/>
              </a:solidFill>
              <a:effectLst/>
              <a:latin typeface="Raleway" panose="020B0503030101060003" pitchFamily="34" charset="0"/>
            </a:endParaRPr>
          </a:p>
        </p:txBody>
      </p:sp>
      <p:pic>
        <p:nvPicPr>
          <p:cNvPr id="5" name="7F5A1032">
            <a:hlinkClick r:id="" action="ppaction://media"/>
            <a:extLst>
              <a:ext uri="{FF2B5EF4-FFF2-40B4-BE49-F238E27FC236}">
                <a16:creationId xmlns:a16="http://schemas.microsoft.com/office/drawing/2014/main" id="{D1AD8417-7AE6-4CF3-D7C4-449CACDC58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53435" y="2174875"/>
            <a:ext cx="487363" cy="487363"/>
          </a:xfrm>
          <a:prstGeom prst="rect">
            <a:avLst/>
          </a:prstGeom>
        </p:spPr>
      </p:pic>
    </p:spTree>
    <p:extLst>
      <p:ext uri="{BB962C8B-B14F-4D97-AF65-F5344CB8AC3E}">
        <p14:creationId xmlns:p14="http://schemas.microsoft.com/office/powerpoint/2010/main" val="3470449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a:extLst>
              <a:ext uri="{FF2B5EF4-FFF2-40B4-BE49-F238E27FC236}">
                <a16:creationId xmlns:a16="http://schemas.microsoft.com/office/drawing/2014/main" id="{0162D5A2-197F-53BC-9460-4B79652690B1}"/>
              </a:ext>
            </a:extLst>
          </p:cNvPr>
          <p:cNvPicPr>
            <a:picLocks noChangeAspect="1"/>
          </p:cNvPicPr>
          <p:nvPr/>
        </p:nvPicPr>
        <p:blipFill>
          <a:blip r:embed="rId2">
            <a:extLst>
              <a:ext uri="{28A0092B-C50C-407E-A947-70E740481C1C}">
                <a14:useLocalDpi xmlns:a14="http://schemas.microsoft.com/office/drawing/2010/main" val="0"/>
              </a:ext>
            </a:extLst>
          </a:blip>
          <a:srcRect t="11314" b="11314"/>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2283B740-AD62-454E-BA4E-390F1D63A45F}"/>
              </a:ext>
            </a:extLst>
          </p:cNvPr>
          <p:cNvSpPr/>
          <p:nvPr/>
        </p:nvSpPr>
        <p:spPr>
          <a:xfrm>
            <a:off x="328055" y="285589"/>
            <a:ext cx="11461022" cy="6156584"/>
          </a:xfrm>
          <a:prstGeom prst="rect">
            <a:avLst/>
          </a:prstGeom>
          <a:solidFill>
            <a:srgbClr val="000000">
              <a:alpha val="74902"/>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80688A8-5A36-4B5C-B6FF-9D865F16BA14}"/>
              </a:ext>
            </a:extLst>
          </p:cNvPr>
          <p:cNvSpPr>
            <a:spLocks noGrp="1"/>
          </p:cNvSpPr>
          <p:nvPr>
            <p:ph type="title"/>
          </p:nvPr>
        </p:nvSpPr>
        <p:spPr>
          <a:xfrm>
            <a:off x="794095" y="1160580"/>
            <a:ext cx="10528942" cy="682374"/>
          </a:xfrm>
        </p:spPr>
        <p:txBody>
          <a:bodyPr/>
          <a:lstStyle/>
          <a:p>
            <a:r>
              <a:rPr lang="en-GB" sz="4000" b="1" dirty="0">
                <a:latin typeface="Raleway" panose="020B0503030101060003" pitchFamily="34" charset="0"/>
              </a:rPr>
              <a:t>Further resources</a:t>
            </a:r>
          </a:p>
        </p:txBody>
      </p:sp>
      <p:pic>
        <p:nvPicPr>
          <p:cNvPr id="10" name="Graphic 9" descr="End with solid fill">
            <a:extLst>
              <a:ext uri="{FF2B5EF4-FFF2-40B4-BE49-F238E27FC236}">
                <a16:creationId xmlns:a16="http://schemas.microsoft.com/office/drawing/2014/main" id="{DA5492D2-A614-452F-943B-04B9EF307C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9077" y="6039020"/>
            <a:ext cx="450000" cy="450000"/>
          </a:xfrm>
          <a:prstGeom prst="rect">
            <a:avLst/>
          </a:prstGeom>
        </p:spPr>
      </p:pic>
      <p:sp>
        <p:nvSpPr>
          <p:cNvPr id="4" name="Content Placeholder 3">
            <a:extLst>
              <a:ext uri="{FF2B5EF4-FFF2-40B4-BE49-F238E27FC236}">
                <a16:creationId xmlns:a16="http://schemas.microsoft.com/office/drawing/2014/main" id="{26B2DCBD-8306-4812-AF7C-915444FAF9FE}"/>
              </a:ext>
            </a:extLst>
          </p:cNvPr>
          <p:cNvSpPr>
            <a:spLocks noGrp="1"/>
          </p:cNvSpPr>
          <p:nvPr>
            <p:ph sz="half" idx="2"/>
          </p:nvPr>
        </p:nvSpPr>
        <p:spPr>
          <a:xfrm>
            <a:off x="682363" y="2062480"/>
            <a:ext cx="10225166" cy="4201540"/>
          </a:xfrm>
        </p:spPr>
        <p:txBody>
          <a:bodyPr/>
          <a:lstStyle/>
          <a:p>
            <a:pPr marL="538163" marR="70485" indent="-355600" algn="just">
              <a:lnSpc>
                <a:spcPct val="120000"/>
              </a:lnSpc>
              <a:spcBef>
                <a:spcPts val="215"/>
              </a:spcBef>
              <a:spcAft>
                <a:spcPts val="0"/>
              </a:spcAft>
            </a:pPr>
            <a:r>
              <a:rPr lang="en-GB" sz="2000" b="1" dirty="0">
                <a:solidFill>
                  <a:schemeClr val="tx1"/>
                </a:solidFill>
                <a:effectLst/>
                <a:latin typeface="Raleway" panose="020B0503030101060003" pitchFamily="34" charset="0"/>
                <a:ea typeface="Arial" panose="020B0604020202020204" pitchFamily="34" charset="0"/>
                <a:hlinkClick r:id="rId5">
                  <a:extLst>
                    <a:ext uri="{A12FA001-AC4F-418D-AE19-62706E023703}">
                      <ahyp:hlinkClr xmlns:ahyp="http://schemas.microsoft.com/office/drawing/2018/hyperlinkcolor" val="tx"/>
                    </a:ext>
                  </a:extLst>
                </a:hlinkClick>
              </a:rPr>
              <a:t>Read GBI’s blog</a:t>
            </a:r>
            <a:r>
              <a:rPr lang="en-GB" sz="2000" b="1" dirty="0">
                <a:solidFill>
                  <a:schemeClr val="tx1"/>
                </a:solidFill>
                <a:effectLst/>
                <a:latin typeface="Raleway" panose="020B0503030101060003" pitchFamily="34" charset="0"/>
                <a:ea typeface="Arial" panose="020B0604020202020204" pitchFamily="34" charset="0"/>
              </a:rPr>
              <a:t> to understand more on the linkages between business and human rights and mental health beyond workplace mental health</a:t>
            </a:r>
          </a:p>
          <a:p>
            <a:pPr marL="182563" marR="70485" indent="0" algn="just">
              <a:lnSpc>
                <a:spcPct val="120000"/>
              </a:lnSpc>
              <a:spcBef>
                <a:spcPts val="215"/>
              </a:spcBef>
              <a:spcAft>
                <a:spcPts val="0"/>
              </a:spcAft>
              <a:buNone/>
            </a:pPr>
            <a:endParaRPr lang="en-GB" sz="2000" b="1" dirty="0">
              <a:solidFill>
                <a:schemeClr val="tx1"/>
              </a:solidFill>
              <a:effectLst/>
              <a:latin typeface="Raleway" panose="020B0503030101060003" pitchFamily="34" charset="0"/>
              <a:ea typeface="Arial" panose="020B0604020202020204" pitchFamily="34" charset="0"/>
            </a:endParaRPr>
          </a:p>
          <a:p>
            <a:pPr marL="538163" marR="70485" indent="-355600" algn="just">
              <a:lnSpc>
                <a:spcPct val="120000"/>
              </a:lnSpc>
              <a:spcBef>
                <a:spcPts val="215"/>
              </a:spcBef>
              <a:spcAft>
                <a:spcPts val="0"/>
              </a:spcAft>
            </a:pPr>
            <a:r>
              <a:rPr lang="en-GB" sz="2000" b="1" dirty="0">
                <a:solidFill>
                  <a:schemeClr val="tx1"/>
                </a:solidFill>
                <a:latin typeface="Raleway" panose="020B0503030101060003" pitchFamily="34" charset="0"/>
                <a:ea typeface="Arial" panose="020B0604020202020204" pitchFamily="34" charset="0"/>
                <a:hlinkClick r:id="rId6">
                  <a:extLst>
                    <a:ext uri="{A12FA001-AC4F-418D-AE19-62706E023703}">
                      <ahyp:hlinkClr xmlns:ahyp="http://schemas.microsoft.com/office/drawing/2018/hyperlinkcolor" val="tx"/>
                    </a:ext>
                  </a:extLst>
                </a:hlinkClick>
              </a:rPr>
              <a:t>Listen to the full podcast</a:t>
            </a:r>
            <a:r>
              <a:rPr lang="en-GB" sz="2000" b="1" dirty="0">
                <a:solidFill>
                  <a:schemeClr val="tx1"/>
                </a:solidFill>
                <a:latin typeface="Raleway" panose="020B0503030101060003" pitchFamily="34" charset="0"/>
                <a:ea typeface="Arial" panose="020B0604020202020204" pitchFamily="34" charset="0"/>
              </a:rPr>
              <a:t> on the nexus between mental health and business and human rights</a:t>
            </a:r>
          </a:p>
          <a:p>
            <a:pPr marL="182563" marR="70485" indent="0" algn="just">
              <a:lnSpc>
                <a:spcPct val="120000"/>
              </a:lnSpc>
              <a:spcBef>
                <a:spcPts val="215"/>
              </a:spcBef>
              <a:spcAft>
                <a:spcPts val="0"/>
              </a:spcAft>
              <a:buNone/>
            </a:pPr>
            <a:endParaRPr lang="en-GB" sz="2000" b="1" dirty="0">
              <a:solidFill>
                <a:schemeClr val="tx1"/>
              </a:solidFill>
              <a:latin typeface="Raleway" panose="020B0503030101060003" pitchFamily="34" charset="0"/>
              <a:ea typeface="Arial" panose="020B0604020202020204" pitchFamily="34" charset="0"/>
            </a:endParaRPr>
          </a:p>
          <a:p>
            <a:pPr marL="538163" marR="70485" indent="-355600" algn="just">
              <a:lnSpc>
                <a:spcPct val="120000"/>
              </a:lnSpc>
              <a:spcBef>
                <a:spcPts val="215"/>
              </a:spcBef>
              <a:spcAft>
                <a:spcPts val="0"/>
              </a:spcAft>
            </a:pPr>
            <a:r>
              <a:rPr lang="en-GB" sz="2000" b="1" dirty="0">
                <a:solidFill>
                  <a:schemeClr val="tx1"/>
                </a:solidFill>
                <a:effectLst/>
                <a:latin typeface="Raleway" panose="020B0503030101060003" pitchFamily="34" charset="0"/>
                <a:ea typeface="Arial" panose="020B0604020202020204" pitchFamily="34" charset="0"/>
                <a:hlinkClick r:id="rId7">
                  <a:extLst>
                    <a:ext uri="{A12FA001-AC4F-418D-AE19-62706E023703}">
                      <ahyp:hlinkClr xmlns:ahyp="http://schemas.microsoft.com/office/drawing/2018/hyperlinkcolor" val="tx"/>
                    </a:ext>
                  </a:extLst>
                </a:hlinkClick>
              </a:rPr>
              <a:t>Read more</a:t>
            </a:r>
            <a:r>
              <a:rPr lang="en-GB" sz="2000" b="1" dirty="0">
                <a:solidFill>
                  <a:schemeClr val="tx1"/>
                </a:solidFill>
                <a:effectLst/>
                <a:latin typeface="Raleway" panose="020B0503030101060003" pitchFamily="34" charset="0"/>
                <a:ea typeface="Arial" panose="020B0604020202020204" pitchFamily="34" charset="0"/>
              </a:rPr>
              <a:t> about how mental health an</a:t>
            </a:r>
            <a:r>
              <a:rPr lang="en-GB" sz="2000" b="1" dirty="0">
                <a:solidFill>
                  <a:schemeClr val="tx1"/>
                </a:solidFill>
                <a:latin typeface="Raleway" panose="020B0503030101060003" pitchFamily="34" charset="0"/>
                <a:ea typeface="Arial" panose="020B0604020202020204" pitchFamily="34" charset="0"/>
              </a:rPr>
              <a:t>d remedy are linked in a business context </a:t>
            </a:r>
            <a:endParaRPr lang="en-GB" sz="2000" b="1" dirty="0">
              <a:solidFill>
                <a:schemeClr val="tx1"/>
              </a:solidFill>
              <a:effectLst/>
              <a:latin typeface="Raleway" panose="020B0503030101060003" pitchFamily="34" charset="0"/>
              <a:ea typeface="Arial" panose="020B0604020202020204" pitchFamily="34" charset="0"/>
            </a:endParaRPr>
          </a:p>
          <a:p>
            <a:pPr marL="0" indent="0" algn="l" fontAlgn="base">
              <a:buNone/>
            </a:pPr>
            <a:endParaRPr lang="en-GB" sz="2000" b="0" i="0" dirty="0">
              <a:solidFill>
                <a:schemeClr val="tx1"/>
              </a:solidFill>
              <a:effectLst/>
              <a:latin typeface="Raleway" panose="020B0503030101060003" pitchFamily="34" charset="0"/>
            </a:endParaRPr>
          </a:p>
        </p:txBody>
      </p:sp>
    </p:spTree>
    <p:extLst>
      <p:ext uri="{BB962C8B-B14F-4D97-AF65-F5344CB8AC3E}">
        <p14:creationId xmlns:p14="http://schemas.microsoft.com/office/powerpoint/2010/main" val="656715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8" name="Freeform: Shape 50">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9" name="Oval 52">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0" name="Oval 5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71" name="Group 56">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72" name="Freeform: Shape 57">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73" name="Freeform: Shape 58">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74" name="Oval 59">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5" name="Oval 60">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76" name="Rectangle 62">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3" name="Picture Placeholder 12" descr="Logo&#10;&#10;Description automatically generated">
            <a:extLst>
              <a:ext uri="{FF2B5EF4-FFF2-40B4-BE49-F238E27FC236}">
                <a16:creationId xmlns:a16="http://schemas.microsoft.com/office/drawing/2014/main" id="{738AC809-F0A2-4B49-8BBA-AD65703D9EBC}"/>
              </a:ext>
            </a:extLst>
          </p:cNvPr>
          <p:cNvPicPr>
            <a:picLocks noGrp="1" noChangeAspect="1"/>
          </p:cNvPicPr>
          <p:nvPr>
            <p:ph type="pic" sz="quarter" idx="13"/>
          </p:nvPr>
        </p:nvPicPr>
        <p:blipFill rotWithShape="1">
          <a:blip r:embed="rId5"/>
          <a:srcRect l="5334" r="-1" b="-1"/>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77" name="Rectangle 64">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75598" y="180458"/>
            <a:ext cx="11616402" cy="984885"/>
          </a:xfrm>
        </p:spPr>
        <p:txBody>
          <a:bodyPr vert="horz" wrap="square" lIns="0" tIns="0" rIns="0" bIns="0" rtlCol="0" anchor="ctr" anchorCtr="0">
            <a:normAutofit fontScale="90000"/>
          </a:bodyPr>
          <a:lstStyle/>
          <a:p>
            <a:r>
              <a:rPr lang="en-US" sz="3700" dirty="0">
                <a:latin typeface="Raleway" panose="020B0503030101060003" pitchFamily="34" charset="0"/>
              </a:rPr>
              <a:t>BUSINESS &amp; HUMAN RIGHTS 101 – LEARNING RESOURCE</a:t>
            </a:r>
            <a:br>
              <a:rPr lang="en-US" sz="3700" dirty="0">
                <a:latin typeface="Raleway" panose="020B0503030101060003" pitchFamily="34" charset="0"/>
              </a:rPr>
            </a:br>
            <a:r>
              <a:rPr lang="en-US" sz="2400" dirty="0">
                <a:latin typeface="Raleway" panose="020B0503030101060003" pitchFamily="34" charset="0"/>
              </a:rPr>
              <a:t>CEE&amp;CA Summer Academy on Business and Human </a:t>
            </a:r>
            <a:r>
              <a:rPr lang="en-US" sz="2400">
                <a:latin typeface="Raleway" panose="020B0503030101060003" pitchFamily="34" charset="0"/>
              </a:rPr>
              <a:t>Rights 2024</a:t>
            </a:r>
            <a:endParaRPr lang="en-US" sz="3700" dirty="0">
              <a:latin typeface="Raleway" panose="020B0503030101060003" pitchFamily="34" charset="0"/>
            </a:endParaRP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534612" y="5330979"/>
            <a:ext cx="6123397" cy="984885"/>
          </a:xfrm>
        </p:spPr>
        <p:txBody>
          <a:bodyPr vert="horz" wrap="square" lIns="0" tIns="0" rIns="0" bIns="0" rtlCol="0" anchor="ctr">
            <a:normAutofit/>
          </a:bodyPr>
          <a:lstStyle/>
          <a:p>
            <a:pPr marL="0" indent="0">
              <a:lnSpc>
                <a:spcPct val="100000"/>
              </a:lnSpc>
            </a:pPr>
            <a:r>
              <a:rPr lang="en-US" sz="2200" dirty="0">
                <a:solidFill>
                  <a:srgbClr val="006092">
                    <a:alpha val="60000"/>
                  </a:srgbClr>
                </a:solidFill>
              </a:rPr>
              <a:t>The Global Business Initiative on Human Rights</a:t>
            </a:r>
          </a:p>
        </p:txBody>
      </p:sp>
      <p:sp>
        <p:nvSpPr>
          <p:cNvPr id="67" name="Rectangle 66">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6" name="5">
            <a:hlinkClick r:id="" action="ppaction://media"/>
            <a:extLst>
              <a:ext uri="{FF2B5EF4-FFF2-40B4-BE49-F238E27FC236}">
                <a16:creationId xmlns:a16="http://schemas.microsoft.com/office/drawing/2014/main" id="{84BBB8C4-0FF5-4920-ACED-F503980026A7}"/>
              </a:ext>
            </a:extLst>
          </p:cNvPr>
          <p:cNvPicPr>
            <a:picLocks noChangeAspect="1"/>
          </p:cNvPicPr>
          <p:nvPr>
            <a:audioFile r:link="rId1"/>
            <p:extLst>
              <p:ext uri="{DAA4B4D4-6D71-4841-9C94-3DE7FCFB9230}">
                <p14:media xmlns:p14="http://schemas.microsoft.com/office/powerpoint/2010/main" r:embed="rId2">
                  <p14:trim st="2100" end="10059"/>
                  <p14:fade in="1250" out="1250"/>
                </p14:media>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404465604"/>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01E97AE-D9E4-6244-24C9-A2C53832E33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314" b="11314"/>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053C298-865C-F46F-6B20-F04A6BD5F3C6}"/>
              </a:ext>
            </a:extLst>
          </p:cNvPr>
          <p:cNvSpPr/>
          <p:nvPr/>
        </p:nvSpPr>
        <p:spPr>
          <a:xfrm>
            <a:off x="264160" y="1493520"/>
            <a:ext cx="5831840" cy="3373120"/>
          </a:xfrm>
          <a:prstGeom prst="rect">
            <a:avLst/>
          </a:prstGeom>
          <a:solidFill>
            <a:schemeClr val="dk1">
              <a:alpha val="3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459423" y="1040559"/>
            <a:ext cx="6369234" cy="1518499"/>
          </a:xfrm>
        </p:spPr>
        <p:txBody>
          <a:bodyPr vert="horz" wrap="square" lIns="0" tIns="0" rIns="0" bIns="0" rtlCol="0" anchor="b" anchorCtr="0">
            <a:normAutofit/>
          </a:bodyPr>
          <a:lstStyle/>
          <a:p>
            <a:pPr>
              <a:lnSpc>
                <a:spcPct val="100000"/>
              </a:lnSpc>
              <a:spcBef>
                <a:spcPts val="0"/>
              </a:spcBef>
              <a:spcAft>
                <a:spcPts val="0"/>
              </a:spcAft>
            </a:pPr>
            <a:r>
              <a:rPr lang="en-GB" sz="6600" b="1">
                <a:latin typeface="Raleway" panose="020B0503030101060003" pitchFamily="34" charset="0"/>
                <a:ea typeface="Times New Roman" panose="02020603050405020304" pitchFamily="18" charset="0"/>
                <a:cs typeface="Arial" panose="020B0604020202020204" pitchFamily="34" charset="0"/>
              </a:rPr>
              <a:t>Module 4.2   </a:t>
            </a:r>
            <a:endParaRPr lang="en-GB" sz="6600" dirty="0">
              <a:latin typeface="Times New Roman" panose="02020603050405020304" pitchFamily="18" charset="0"/>
              <a:ea typeface="Times New Roman" panose="02020603050405020304" pitchFamily="18" charset="0"/>
            </a:endParaRPr>
          </a:p>
        </p:txBody>
      </p:sp>
      <p:sp>
        <p:nvSpPr>
          <p:cNvPr id="16" name="Subtitle 15">
            <a:extLst>
              <a:ext uri="{FF2B5EF4-FFF2-40B4-BE49-F238E27FC236}">
                <a16:creationId xmlns:a16="http://schemas.microsoft.com/office/drawing/2014/main" id="{4BDCF583-1D5D-4235-97C2-39272B80A0B1}"/>
              </a:ext>
            </a:extLst>
          </p:cNvPr>
          <p:cNvSpPr>
            <a:spLocks noGrp="1"/>
          </p:cNvSpPr>
          <p:nvPr>
            <p:ph type="subTitle" idx="1"/>
          </p:nvPr>
        </p:nvSpPr>
        <p:spPr>
          <a:xfrm>
            <a:off x="459422" y="2725116"/>
            <a:ext cx="5437187" cy="2265216"/>
          </a:xfrm>
        </p:spPr>
        <p:txBody>
          <a:bodyPr vert="horz" wrap="square" lIns="0" tIns="0" rIns="0" bIns="0" rtlCol="0">
            <a:normAutofit/>
          </a:bodyPr>
          <a:lstStyle/>
          <a:p>
            <a:pPr marL="0" indent="0">
              <a:lnSpc>
                <a:spcPct val="100000"/>
              </a:lnSpc>
              <a:spcBef>
                <a:spcPts val="0"/>
              </a:spcBef>
              <a:spcAft>
                <a:spcPts val="0"/>
              </a:spcAft>
            </a:pPr>
            <a:r>
              <a:rPr lang="en-GB" sz="4100" b="1" dirty="0">
                <a:solidFill>
                  <a:schemeClr val="tx1"/>
                </a:solidFill>
                <a:latin typeface="Raleway" panose="020B0503030101060003" pitchFamily="34" charset="0"/>
                <a:ea typeface="Times New Roman" panose="02020603050405020304" pitchFamily="18" charset="0"/>
                <a:cs typeface="Arial" panose="020B0604020202020204" pitchFamily="34" charset="0"/>
              </a:rPr>
              <a:t>MENTAL HEALTH</a:t>
            </a:r>
          </a:p>
          <a:p>
            <a:pPr marL="0" indent="0">
              <a:lnSpc>
                <a:spcPct val="100000"/>
              </a:lnSpc>
              <a:spcBef>
                <a:spcPts val="0"/>
              </a:spcBef>
              <a:spcAft>
                <a:spcPts val="0"/>
              </a:spcAft>
            </a:pPr>
            <a:r>
              <a:rPr lang="en-GB" sz="3600" b="1" dirty="0">
                <a:solidFill>
                  <a:srgbClr val="F8CBAD"/>
                </a:solidFill>
                <a:latin typeface="Raleway" panose="020B0503030101060003" pitchFamily="34" charset="0"/>
                <a:ea typeface="Times New Roman" panose="02020603050405020304" pitchFamily="18" charset="0"/>
                <a:cs typeface="Arial" panose="020B0604020202020204" pitchFamily="34" charset="0"/>
              </a:rPr>
              <a:t>Dealing with complex and sensitive impacts</a:t>
            </a:r>
            <a:endParaRPr lang="en-US" sz="3600" b="1" kern="1200" dirty="0">
              <a:solidFill>
                <a:srgbClr val="F8CBAD"/>
              </a:solidFill>
              <a:effectLst/>
              <a:latin typeface="Arial" panose="020B0604020202020204" pitchFamily="34" charset="0"/>
              <a:cs typeface="Arial" panose="020B0604020202020204" pitchFamily="34" charset="0"/>
            </a:endParaRPr>
          </a:p>
          <a:p>
            <a:pPr marL="0" indent="0">
              <a:lnSpc>
                <a:spcPct val="100000"/>
              </a:lnSpc>
            </a:pPr>
            <a:endParaRPr lang="en-US" kern="1200" dirty="0">
              <a:latin typeface="+mn-lt"/>
              <a:ea typeface="+mn-ea"/>
              <a:cs typeface="+mn-cs"/>
            </a:endParaRPr>
          </a:p>
        </p:txBody>
      </p:sp>
      <p:pic>
        <p:nvPicPr>
          <p:cNvPr id="18" name="Graphic 17" descr="End with solid fill">
            <a:extLst>
              <a:ext uri="{FF2B5EF4-FFF2-40B4-BE49-F238E27FC236}">
                <a16:creationId xmlns:a16="http://schemas.microsoft.com/office/drawing/2014/main" id="{ECE3BBA2-5197-46E3-B369-6DA64CC9A2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86154" y="5918308"/>
            <a:ext cx="450000" cy="450000"/>
          </a:xfrm>
          <a:prstGeom prst="rect">
            <a:avLst/>
          </a:prstGeom>
        </p:spPr>
      </p:pic>
      <p:pic>
        <p:nvPicPr>
          <p:cNvPr id="3" name="Graphic 2" descr="End with solid fill">
            <a:extLst>
              <a:ext uri="{FF2B5EF4-FFF2-40B4-BE49-F238E27FC236}">
                <a16:creationId xmlns:a16="http://schemas.microsoft.com/office/drawing/2014/main" id="{4897C571-ED5B-B005-490F-80817D7CA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39077" y="6039020"/>
            <a:ext cx="450000" cy="450000"/>
          </a:xfrm>
          <a:prstGeom prst="rect">
            <a:avLst/>
          </a:prstGeom>
        </p:spPr>
      </p:pic>
    </p:spTree>
    <p:extLst>
      <p:ext uri="{BB962C8B-B14F-4D97-AF65-F5344CB8AC3E}">
        <p14:creationId xmlns:p14="http://schemas.microsoft.com/office/powerpoint/2010/main" val="3816057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5CFA9C5B-11BF-EF54-39F0-4AB1AA133D3F}"/>
              </a:ext>
            </a:extLst>
          </p:cNvPr>
          <p:cNvPicPr>
            <a:picLocks noChangeAspect="1"/>
          </p:cNvPicPr>
          <p:nvPr/>
        </p:nvPicPr>
        <p:blipFill>
          <a:blip r:embed="rId4">
            <a:extLst>
              <a:ext uri="{28A0092B-C50C-407E-A947-70E740481C1C}">
                <a14:useLocalDpi xmlns:a14="http://schemas.microsoft.com/office/drawing/2010/main" val="0"/>
              </a:ext>
            </a:extLst>
          </a:blip>
          <a:srcRect t="11314" b="11314"/>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2283B740-AD62-454E-BA4E-390F1D63A45F}"/>
              </a:ext>
            </a:extLst>
          </p:cNvPr>
          <p:cNvSpPr/>
          <p:nvPr/>
        </p:nvSpPr>
        <p:spPr>
          <a:xfrm>
            <a:off x="404400" y="499729"/>
            <a:ext cx="11461022" cy="6156584"/>
          </a:xfrm>
          <a:prstGeom prst="rect">
            <a:avLst/>
          </a:prstGeom>
          <a:solidFill>
            <a:schemeClr val="bg1">
              <a:alpha val="5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80688A8-5A36-4B5C-B6FF-9D865F16BA14}"/>
              </a:ext>
            </a:extLst>
          </p:cNvPr>
          <p:cNvSpPr>
            <a:spLocks noGrp="1"/>
          </p:cNvSpPr>
          <p:nvPr>
            <p:ph type="title"/>
          </p:nvPr>
        </p:nvSpPr>
        <p:spPr>
          <a:xfrm>
            <a:off x="589774" y="750628"/>
            <a:ext cx="10528942" cy="780508"/>
          </a:xfrm>
        </p:spPr>
        <p:txBody>
          <a:bodyPr/>
          <a:lstStyle/>
          <a:p>
            <a:r>
              <a:rPr lang="en-GB" sz="4000" b="1" i="0" dirty="0">
                <a:effectLst/>
                <a:latin typeface="Raleway" panose="020B0503030101060003" pitchFamily="34" charset="0"/>
              </a:rPr>
              <a:t>Mental health: </a:t>
            </a:r>
            <a:r>
              <a:rPr lang="en-GB" sz="4000" b="1" dirty="0">
                <a:latin typeface="Raleway" panose="020B0503030101060003" pitchFamily="34" charset="0"/>
              </a:rPr>
              <a:t>topic content warning</a:t>
            </a:r>
          </a:p>
        </p:txBody>
      </p:sp>
      <p:sp>
        <p:nvSpPr>
          <p:cNvPr id="4" name="Content Placeholder 3">
            <a:extLst>
              <a:ext uri="{FF2B5EF4-FFF2-40B4-BE49-F238E27FC236}">
                <a16:creationId xmlns:a16="http://schemas.microsoft.com/office/drawing/2014/main" id="{26B2DCBD-8306-4812-AF7C-915444FAF9FE}"/>
              </a:ext>
            </a:extLst>
          </p:cNvPr>
          <p:cNvSpPr>
            <a:spLocks noGrp="1"/>
          </p:cNvSpPr>
          <p:nvPr>
            <p:ph sz="half" idx="2"/>
          </p:nvPr>
        </p:nvSpPr>
        <p:spPr>
          <a:xfrm>
            <a:off x="589774" y="1614405"/>
            <a:ext cx="11090274" cy="3324501"/>
          </a:xfrm>
        </p:spPr>
        <p:txBody>
          <a:bodyPr/>
          <a:lstStyle/>
          <a:p>
            <a:pPr algn="l" fontAlgn="t">
              <a:buFont typeface="Arial" panose="020B0604020202020204" pitchFamily="34" charset="0"/>
              <a:buChar char="•"/>
            </a:pPr>
            <a:r>
              <a:rPr lang="en-GB" b="1" i="0" u="none" strike="noStrike" dirty="0">
                <a:solidFill>
                  <a:schemeClr val="tx1"/>
                </a:solidFill>
                <a:effectLst/>
                <a:latin typeface="Raleway" panose="020B0503030101060003" pitchFamily="34" charset="0"/>
              </a:rPr>
              <a:t>Please note that this module may touch on subjects and provide images that som</a:t>
            </a:r>
            <a:r>
              <a:rPr lang="en-GB" b="1" dirty="0">
                <a:solidFill>
                  <a:schemeClr val="tx1"/>
                </a:solidFill>
                <a:latin typeface="Raleway" panose="020B0503030101060003" pitchFamily="34" charset="0"/>
              </a:rPr>
              <a:t>e people may find difficult or triggering. </a:t>
            </a:r>
          </a:p>
          <a:p>
            <a:pPr algn="l" fontAlgn="t">
              <a:buFont typeface="Arial" panose="020B0604020202020204" pitchFamily="34" charset="0"/>
              <a:buChar char="•"/>
            </a:pPr>
            <a:r>
              <a:rPr lang="en-GB" b="1" i="0" u="none" strike="noStrike" dirty="0">
                <a:solidFill>
                  <a:schemeClr val="tx1"/>
                </a:solidFill>
                <a:effectLst/>
                <a:latin typeface="Raleway" panose="020B0503030101060003" pitchFamily="34" charset="0"/>
              </a:rPr>
              <a:t>If you do not wish to review this module, </a:t>
            </a:r>
            <a:r>
              <a:rPr lang="en-GB" b="1" dirty="0">
                <a:solidFill>
                  <a:schemeClr val="tx1"/>
                </a:solidFill>
                <a:latin typeface="Raleway" panose="020B0503030101060003" pitchFamily="34" charset="0"/>
              </a:rPr>
              <a:t>you do not have to. </a:t>
            </a:r>
          </a:p>
          <a:p>
            <a:pPr algn="l" fontAlgn="t">
              <a:buFont typeface="Arial" panose="020B0604020202020204" pitchFamily="34" charset="0"/>
              <a:buChar char="•"/>
            </a:pPr>
            <a:r>
              <a:rPr lang="en-GB" b="1" dirty="0">
                <a:solidFill>
                  <a:schemeClr val="tx1"/>
                </a:solidFill>
                <a:latin typeface="Raleway" panose="020B0503030101060003" pitchFamily="34" charset="0"/>
              </a:rPr>
              <a:t>Stop if you start the module and do not wish to continue.</a:t>
            </a:r>
          </a:p>
          <a:p>
            <a:pPr algn="l" fontAlgn="t">
              <a:buFont typeface="Arial" panose="020B0604020202020204" pitchFamily="34" charset="0"/>
              <a:buChar char="•"/>
            </a:pPr>
            <a:r>
              <a:rPr lang="en-GB" b="1" i="0" u="none" strike="noStrike" dirty="0">
                <a:solidFill>
                  <a:schemeClr val="tx1"/>
                </a:solidFill>
                <a:effectLst/>
                <a:latin typeface="Raleway" panose="020B0503030101060003" pitchFamily="34" charset="0"/>
              </a:rPr>
              <a:t>If you choose to review this module and are affected by anything, please seek professional support and advice. </a:t>
            </a:r>
            <a:endParaRPr lang="en-GB" b="1" i="0" dirty="0">
              <a:solidFill>
                <a:schemeClr val="tx1"/>
              </a:solidFill>
              <a:effectLst/>
              <a:latin typeface="Raleway" panose="020B0503030101060003" pitchFamily="34" charset="0"/>
            </a:endParaRPr>
          </a:p>
          <a:p>
            <a:pPr marL="0" indent="0">
              <a:buNone/>
            </a:pPr>
            <a:br>
              <a:rPr lang="en-GB" sz="2000" b="1" dirty="0">
                <a:solidFill>
                  <a:schemeClr val="tx1"/>
                </a:solidFill>
              </a:rPr>
            </a:br>
            <a:endParaRPr lang="en-GB" sz="2800" b="1" i="0" dirty="0">
              <a:solidFill>
                <a:schemeClr val="tx1"/>
              </a:solidFill>
              <a:effectLst/>
              <a:latin typeface="Raleway" panose="020B0503030101060003" pitchFamily="34" charset="0"/>
            </a:endParaRPr>
          </a:p>
        </p:txBody>
      </p:sp>
      <p:pic>
        <p:nvPicPr>
          <p:cNvPr id="10" name="Intro Slide disclaimer">
            <a:hlinkClick r:id="" action="ppaction://media"/>
            <a:extLst>
              <a:ext uri="{FF2B5EF4-FFF2-40B4-BE49-F238E27FC236}">
                <a16:creationId xmlns:a16="http://schemas.microsoft.com/office/drawing/2014/main" id="{7C9FB55B-5BF8-1E3C-35FA-9FF52450BF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3" name="Graphic 2" descr="End with solid fill">
            <a:extLst>
              <a:ext uri="{FF2B5EF4-FFF2-40B4-BE49-F238E27FC236}">
                <a16:creationId xmlns:a16="http://schemas.microsoft.com/office/drawing/2014/main" id="{90F6F600-A708-47B0-E948-22FB58F9FB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39077" y="6039020"/>
            <a:ext cx="450000" cy="450000"/>
          </a:xfrm>
          <a:prstGeom prst="rect">
            <a:avLst/>
          </a:prstGeom>
        </p:spPr>
      </p:pic>
    </p:spTree>
    <p:extLst>
      <p:ext uri="{BB962C8B-B14F-4D97-AF65-F5344CB8AC3E}">
        <p14:creationId xmlns:p14="http://schemas.microsoft.com/office/powerpoint/2010/main" val="356065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9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0FB18E28-3D1A-B34A-76AF-29FDDFCE2EF2}"/>
              </a:ext>
            </a:extLst>
          </p:cNvPr>
          <p:cNvPicPr>
            <a:picLocks noChangeAspect="1"/>
          </p:cNvPicPr>
          <p:nvPr/>
        </p:nvPicPr>
        <p:blipFill>
          <a:blip r:embed="rId5">
            <a:extLst>
              <a:ext uri="{28A0092B-C50C-407E-A947-70E740481C1C}">
                <a14:useLocalDpi xmlns:a14="http://schemas.microsoft.com/office/drawing/2010/main" val="0"/>
              </a:ext>
            </a:extLst>
          </a:blip>
          <a:srcRect t="11314" b="11314"/>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2283B740-AD62-454E-BA4E-390F1D63A45F}"/>
              </a:ext>
            </a:extLst>
          </p:cNvPr>
          <p:cNvSpPr/>
          <p:nvPr/>
        </p:nvSpPr>
        <p:spPr>
          <a:xfrm>
            <a:off x="328055" y="255109"/>
            <a:ext cx="11461022" cy="6156584"/>
          </a:xfrm>
          <a:prstGeom prst="rect">
            <a:avLst/>
          </a:prstGeom>
          <a:solidFill>
            <a:srgbClr val="000000">
              <a:alpha val="74902"/>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80688A8-5A36-4B5C-B6FF-9D865F16BA14}"/>
              </a:ext>
            </a:extLst>
          </p:cNvPr>
          <p:cNvSpPr>
            <a:spLocks noGrp="1"/>
          </p:cNvSpPr>
          <p:nvPr>
            <p:ph type="title"/>
          </p:nvPr>
        </p:nvSpPr>
        <p:spPr>
          <a:xfrm>
            <a:off x="511951" y="338026"/>
            <a:ext cx="10528942" cy="1154661"/>
          </a:xfrm>
        </p:spPr>
        <p:txBody>
          <a:bodyPr/>
          <a:lstStyle/>
          <a:p>
            <a:r>
              <a:rPr lang="en-GB" sz="4000" b="1" i="0" dirty="0">
                <a:solidFill>
                  <a:schemeClr val="tx1"/>
                </a:solidFill>
                <a:effectLst/>
                <a:latin typeface="Raleway" panose="020B0503030101060003" pitchFamily="34" charset="0"/>
              </a:rPr>
              <a:t>What is the link between mental health and business and human rights? </a:t>
            </a:r>
            <a:br>
              <a:rPr lang="en-GB" sz="4000" i="0" dirty="0">
                <a:effectLst/>
                <a:latin typeface="Raleway" panose="020B0503030101060003" pitchFamily="34" charset="0"/>
              </a:rPr>
            </a:br>
            <a:endParaRPr lang="en-GB" sz="4000" dirty="0">
              <a:latin typeface="Raleway" panose="020B0503030101060003" pitchFamily="34" charset="0"/>
            </a:endParaRPr>
          </a:p>
        </p:txBody>
      </p:sp>
      <p:sp>
        <p:nvSpPr>
          <p:cNvPr id="4" name="Content Placeholder 3">
            <a:extLst>
              <a:ext uri="{FF2B5EF4-FFF2-40B4-BE49-F238E27FC236}">
                <a16:creationId xmlns:a16="http://schemas.microsoft.com/office/drawing/2014/main" id="{26B2DCBD-8306-4812-AF7C-915444FAF9FE}"/>
              </a:ext>
            </a:extLst>
          </p:cNvPr>
          <p:cNvSpPr>
            <a:spLocks noGrp="1"/>
          </p:cNvSpPr>
          <p:nvPr>
            <p:ph sz="half" idx="2"/>
          </p:nvPr>
        </p:nvSpPr>
        <p:spPr>
          <a:xfrm>
            <a:off x="550862" y="1906621"/>
            <a:ext cx="10225166" cy="3868085"/>
          </a:xfrm>
        </p:spPr>
        <p:txBody>
          <a:bodyPr/>
          <a:lstStyle/>
          <a:p>
            <a:pPr marL="342900" lvl="0" indent="-342900">
              <a:spcBef>
                <a:spcPts val="50"/>
              </a:spcBef>
              <a:spcAft>
                <a:spcPts val="0"/>
              </a:spcAft>
              <a:buFont typeface="Symbol" panose="05050102010706020507" pitchFamily="18" charset="2"/>
              <a:buChar char=""/>
            </a:pPr>
            <a:r>
              <a:rPr lang="en-US" b="1" dirty="0">
                <a:solidFill>
                  <a:schemeClr val="tx1"/>
                </a:solidFill>
                <a:effectLst/>
                <a:latin typeface="Raleway" panose="020B0503030101060003" pitchFamily="34" charset="0"/>
                <a:ea typeface="Arial" panose="020B0604020202020204" pitchFamily="34" charset="0"/>
              </a:rPr>
              <a:t>Importance of using a business and human rights lens for company mental health policies</a:t>
            </a:r>
            <a:endParaRPr lang="en-GB" dirty="0">
              <a:solidFill>
                <a:schemeClr val="tx1"/>
              </a:solidFill>
              <a:effectLst/>
              <a:latin typeface="Arial" panose="020B0604020202020204" pitchFamily="34" charset="0"/>
              <a:ea typeface="Arial" panose="020B0604020202020204" pitchFamily="34" charset="0"/>
            </a:endParaRPr>
          </a:p>
          <a:p>
            <a:pPr marL="342900" lvl="0" indent="-342900">
              <a:spcBef>
                <a:spcPts val="50"/>
              </a:spcBef>
              <a:spcAft>
                <a:spcPts val="0"/>
              </a:spcAft>
              <a:buFont typeface="Symbol" panose="05050102010706020507" pitchFamily="18" charset="2"/>
              <a:buChar char=""/>
            </a:pPr>
            <a:r>
              <a:rPr lang="en-US" b="1" dirty="0">
                <a:solidFill>
                  <a:schemeClr val="tx1"/>
                </a:solidFill>
                <a:effectLst/>
                <a:latin typeface="Raleway" panose="020B0503030101060003" pitchFamily="34" charset="0"/>
                <a:ea typeface="Arial" panose="020B0604020202020204" pitchFamily="34" charset="0"/>
              </a:rPr>
              <a:t>COVID-19 pandemic highlighted the need for attention to mental health impacts of companies</a:t>
            </a:r>
            <a:endParaRPr lang="en-GB" dirty="0">
              <a:solidFill>
                <a:schemeClr val="tx1"/>
              </a:solidFill>
              <a:effectLst/>
              <a:latin typeface="Arial" panose="020B0604020202020204" pitchFamily="34" charset="0"/>
              <a:ea typeface="Arial" panose="020B0604020202020204" pitchFamily="34" charset="0"/>
            </a:endParaRPr>
          </a:p>
          <a:p>
            <a:pPr marL="342900" lvl="0" indent="-342900">
              <a:spcBef>
                <a:spcPts val="50"/>
              </a:spcBef>
              <a:spcAft>
                <a:spcPts val="0"/>
              </a:spcAft>
              <a:buFont typeface="Symbol" panose="05050102010706020507" pitchFamily="18" charset="2"/>
              <a:buChar char=""/>
            </a:pPr>
            <a:r>
              <a:rPr lang="en-US" b="1" dirty="0">
                <a:solidFill>
                  <a:schemeClr val="tx1"/>
                </a:solidFill>
                <a:effectLst/>
                <a:latin typeface="Raleway" panose="020B0503030101060003" pitchFamily="34" charset="0"/>
                <a:ea typeface="Arial" panose="020B0604020202020204" pitchFamily="34" charset="0"/>
              </a:rPr>
              <a:t>Mental health is a human right and should be respected within business operations with other human rights</a:t>
            </a:r>
            <a:endParaRPr lang="en-GB" dirty="0">
              <a:solidFill>
                <a:schemeClr val="tx1"/>
              </a:solidFill>
              <a:effectLst/>
              <a:latin typeface="Arial" panose="020B0604020202020204" pitchFamily="34" charset="0"/>
              <a:ea typeface="Arial" panose="020B0604020202020204" pitchFamily="34" charset="0"/>
            </a:endParaRPr>
          </a:p>
          <a:p>
            <a:pPr marL="342900" lvl="0" indent="-342900">
              <a:spcBef>
                <a:spcPts val="50"/>
              </a:spcBef>
              <a:spcAft>
                <a:spcPts val="0"/>
              </a:spcAft>
              <a:buFont typeface="Symbol" panose="05050102010706020507" pitchFamily="18" charset="2"/>
              <a:buChar char=""/>
            </a:pPr>
            <a:r>
              <a:rPr lang="en-US" b="1" dirty="0">
                <a:solidFill>
                  <a:schemeClr val="tx1"/>
                </a:solidFill>
                <a:effectLst/>
                <a:latin typeface="Raleway" panose="020B0503030101060003" pitchFamily="34" charset="0"/>
                <a:ea typeface="Arial" panose="020B0604020202020204" pitchFamily="34" charset="0"/>
              </a:rPr>
              <a:t>Conditions of mental ill-health classified vulnerable in international human rights law </a:t>
            </a:r>
            <a:endParaRPr lang="en-GB" dirty="0">
              <a:solidFill>
                <a:schemeClr val="tx1"/>
              </a:solidFill>
              <a:effectLst/>
              <a:latin typeface="Arial" panose="020B0604020202020204" pitchFamily="34" charset="0"/>
              <a:ea typeface="Arial" panose="020B0604020202020204" pitchFamily="34" charset="0"/>
            </a:endParaRPr>
          </a:p>
          <a:p>
            <a:pPr algn="l" fontAlgn="base"/>
            <a:endParaRPr lang="en-GB" sz="1800" b="0" i="0" dirty="0">
              <a:solidFill>
                <a:schemeClr val="tx1"/>
              </a:solidFill>
              <a:effectLst/>
              <a:latin typeface="Raleway" panose="020B0503030101060003" pitchFamily="34" charset="0"/>
            </a:endParaRPr>
          </a:p>
        </p:txBody>
      </p:sp>
      <p:pic>
        <p:nvPicPr>
          <p:cNvPr id="10" name="Graphic 9" descr="End with solid fill">
            <a:extLst>
              <a:ext uri="{FF2B5EF4-FFF2-40B4-BE49-F238E27FC236}">
                <a16:creationId xmlns:a16="http://schemas.microsoft.com/office/drawing/2014/main" id="{DA5492D2-A614-452F-943B-04B9EF307C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39077" y="6039020"/>
            <a:ext cx="450000" cy="450000"/>
          </a:xfrm>
          <a:prstGeom prst="rect">
            <a:avLst/>
          </a:prstGeom>
        </p:spPr>
      </p:pic>
      <p:pic>
        <p:nvPicPr>
          <p:cNvPr id="19" name="Slide 1 mental health">
            <a:hlinkClick r:id="" action="ppaction://media"/>
            <a:extLst>
              <a:ext uri="{FF2B5EF4-FFF2-40B4-BE49-F238E27FC236}">
                <a16:creationId xmlns:a16="http://schemas.microsoft.com/office/drawing/2014/main" id="{B4177B61-F495-AA23-C3C7-E17593DAE3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2318" y="3221145"/>
            <a:ext cx="487363" cy="487363"/>
          </a:xfrm>
          <a:prstGeom prst="rect">
            <a:avLst/>
          </a:prstGeom>
        </p:spPr>
      </p:pic>
    </p:spTree>
    <p:extLst>
      <p:ext uri="{BB962C8B-B14F-4D97-AF65-F5344CB8AC3E}">
        <p14:creationId xmlns:p14="http://schemas.microsoft.com/office/powerpoint/2010/main" val="392875848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18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E180D4A7-C9FB-4DFB-919C-405C955672EB}">
      <p14:showEvtLst xmlns:p14="http://schemas.microsoft.com/office/powerpoint/2010/main">
        <p14:playEvt time="83" objId="11"/>
        <p14:stopEvt time="583" objId="11"/>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a:extLst>
              <a:ext uri="{FF2B5EF4-FFF2-40B4-BE49-F238E27FC236}">
                <a16:creationId xmlns:a16="http://schemas.microsoft.com/office/drawing/2014/main" id="{0162D5A2-197F-53BC-9460-4B79652690B1}"/>
              </a:ext>
            </a:extLst>
          </p:cNvPr>
          <p:cNvPicPr>
            <a:picLocks noChangeAspect="1"/>
          </p:cNvPicPr>
          <p:nvPr/>
        </p:nvPicPr>
        <p:blipFill>
          <a:blip r:embed="rId4">
            <a:extLst>
              <a:ext uri="{28A0092B-C50C-407E-A947-70E740481C1C}">
                <a14:useLocalDpi xmlns:a14="http://schemas.microsoft.com/office/drawing/2010/main" val="0"/>
              </a:ext>
            </a:extLst>
          </a:blip>
          <a:srcRect t="11314" b="11314"/>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2283B740-AD62-454E-BA4E-390F1D63A45F}"/>
              </a:ext>
            </a:extLst>
          </p:cNvPr>
          <p:cNvSpPr/>
          <p:nvPr/>
        </p:nvSpPr>
        <p:spPr>
          <a:xfrm>
            <a:off x="328055" y="285589"/>
            <a:ext cx="11461022" cy="6156584"/>
          </a:xfrm>
          <a:prstGeom prst="rect">
            <a:avLst/>
          </a:prstGeom>
          <a:solidFill>
            <a:schemeClr val="bg1">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80688A8-5A36-4B5C-B6FF-9D865F16BA14}"/>
              </a:ext>
            </a:extLst>
          </p:cNvPr>
          <p:cNvSpPr>
            <a:spLocks noGrp="1"/>
          </p:cNvSpPr>
          <p:nvPr>
            <p:ph type="title"/>
          </p:nvPr>
        </p:nvSpPr>
        <p:spPr>
          <a:xfrm>
            <a:off x="682363" y="465706"/>
            <a:ext cx="10528942" cy="1442506"/>
          </a:xfrm>
        </p:spPr>
        <p:txBody>
          <a:bodyPr/>
          <a:lstStyle/>
          <a:p>
            <a:r>
              <a:rPr lang="en-GB" sz="4000" b="1" i="0" dirty="0">
                <a:solidFill>
                  <a:schemeClr val="tx1"/>
                </a:solidFill>
                <a:effectLst/>
                <a:latin typeface="Raleway" panose="020B0503030101060003" pitchFamily="34" charset="0"/>
              </a:rPr>
              <a:t>What is the business case for companies to look at mental health as part of business and human rights?</a:t>
            </a:r>
            <a:br>
              <a:rPr lang="en-GB" sz="4000" b="1" i="0" dirty="0">
                <a:solidFill>
                  <a:schemeClr val="tx1"/>
                </a:solidFill>
                <a:effectLst/>
                <a:latin typeface="Raleway" panose="020B0503030101060003" pitchFamily="34" charset="0"/>
              </a:rPr>
            </a:br>
            <a:br>
              <a:rPr lang="en-GB" sz="4000" b="1" i="0" dirty="0">
                <a:solidFill>
                  <a:schemeClr val="tx1"/>
                </a:solidFill>
                <a:effectLst/>
                <a:latin typeface="Raleway" panose="020B0503030101060003" pitchFamily="34" charset="0"/>
              </a:rPr>
            </a:br>
            <a:br>
              <a:rPr lang="en-GB" sz="4000" i="0" dirty="0">
                <a:effectLst/>
                <a:latin typeface="Raleway" panose="020B0503030101060003" pitchFamily="34" charset="0"/>
              </a:rPr>
            </a:br>
            <a:endParaRPr lang="en-GB" sz="4000" dirty="0">
              <a:latin typeface="Raleway" panose="020B0503030101060003" pitchFamily="34" charset="0"/>
            </a:endParaRPr>
          </a:p>
        </p:txBody>
      </p:sp>
      <p:pic>
        <p:nvPicPr>
          <p:cNvPr id="10" name="Graphic 9" descr="End with solid fill">
            <a:extLst>
              <a:ext uri="{FF2B5EF4-FFF2-40B4-BE49-F238E27FC236}">
                <a16:creationId xmlns:a16="http://schemas.microsoft.com/office/drawing/2014/main" id="{DA5492D2-A614-452F-943B-04B9EF307C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39077" y="6039020"/>
            <a:ext cx="450000" cy="450000"/>
          </a:xfrm>
          <a:prstGeom prst="rect">
            <a:avLst/>
          </a:prstGeom>
        </p:spPr>
      </p:pic>
      <p:sp>
        <p:nvSpPr>
          <p:cNvPr id="4" name="Content Placeholder 3">
            <a:extLst>
              <a:ext uri="{FF2B5EF4-FFF2-40B4-BE49-F238E27FC236}">
                <a16:creationId xmlns:a16="http://schemas.microsoft.com/office/drawing/2014/main" id="{26B2DCBD-8306-4812-AF7C-915444FAF9FE}"/>
              </a:ext>
            </a:extLst>
          </p:cNvPr>
          <p:cNvSpPr>
            <a:spLocks noGrp="1"/>
          </p:cNvSpPr>
          <p:nvPr>
            <p:ph sz="half" idx="2"/>
          </p:nvPr>
        </p:nvSpPr>
        <p:spPr>
          <a:xfrm>
            <a:off x="682363" y="2583578"/>
            <a:ext cx="10225166" cy="3324501"/>
          </a:xfrm>
        </p:spPr>
        <p:txBody>
          <a:bodyPr/>
          <a:lstStyle/>
          <a:p>
            <a:pPr marL="342900" marR="71755" lvl="0" indent="-342900" algn="just">
              <a:lnSpc>
                <a:spcPct val="120000"/>
              </a:lnSpc>
              <a:spcBef>
                <a:spcPts val="230"/>
              </a:spcBef>
              <a:spcAft>
                <a:spcPts val="0"/>
              </a:spcAft>
              <a:buFont typeface="Symbol" panose="05050102010706020507" pitchFamily="18" charset="2"/>
              <a:buChar char=""/>
            </a:pPr>
            <a:r>
              <a:rPr lang="en-US" b="1" dirty="0">
                <a:solidFill>
                  <a:schemeClr val="tx1"/>
                </a:solidFill>
                <a:effectLst/>
                <a:latin typeface="Arial" panose="020B0604020202020204" pitchFamily="34" charset="0"/>
                <a:ea typeface="Arial" panose="020B0604020202020204" pitchFamily="34" charset="0"/>
              </a:rPr>
              <a:t>Increasing recognition of mental health issues globally, with significant issues around workplace-related stress</a:t>
            </a:r>
            <a:endParaRPr lang="en-GB" dirty="0">
              <a:solidFill>
                <a:schemeClr val="tx1"/>
              </a:solidFill>
              <a:effectLst/>
              <a:latin typeface="Arial" panose="020B0604020202020204" pitchFamily="34" charset="0"/>
              <a:ea typeface="Arial" panose="020B0604020202020204" pitchFamily="34" charset="0"/>
            </a:endParaRPr>
          </a:p>
          <a:p>
            <a:pPr marL="342900" marR="71755" lvl="0" indent="-342900" algn="just">
              <a:lnSpc>
                <a:spcPct val="120000"/>
              </a:lnSpc>
              <a:spcBef>
                <a:spcPts val="230"/>
              </a:spcBef>
              <a:spcAft>
                <a:spcPts val="0"/>
              </a:spcAft>
              <a:buFont typeface="Symbol" panose="05050102010706020507" pitchFamily="18" charset="2"/>
              <a:buChar char=""/>
            </a:pPr>
            <a:r>
              <a:rPr lang="en-US" b="1" dirty="0">
                <a:solidFill>
                  <a:schemeClr val="tx1"/>
                </a:solidFill>
                <a:effectLst/>
                <a:latin typeface="Arial" panose="020B0604020202020204" pitchFamily="34" charset="0"/>
                <a:ea typeface="Arial" panose="020B0604020202020204" pitchFamily="34" charset="0"/>
              </a:rPr>
              <a:t>Governments starting to regulate and guide companies on mental health due to strain on public resources</a:t>
            </a:r>
            <a:endParaRPr lang="en-GB" dirty="0">
              <a:solidFill>
                <a:schemeClr val="tx1"/>
              </a:solidFill>
              <a:effectLst/>
              <a:latin typeface="Arial" panose="020B0604020202020204" pitchFamily="34" charset="0"/>
              <a:ea typeface="Arial" panose="020B0604020202020204" pitchFamily="34" charset="0"/>
            </a:endParaRPr>
          </a:p>
          <a:p>
            <a:pPr marL="342900" marR="71755" lvl="0" indent="-342900" algn="just">
              <a:lnSpc>
                <a:spcPct val="120000"/>
              </a:lnSpc>
              <a:spcBef>
                <a:spcPts val="230"/>
              </a:spcBef>
              <a:spcAft>
                <a:spcPts val="0"/>
              </a:spcAft>
              <a:buFont typeface="Symbol" panose="05050102010706020507" pitchFamily="18" charset="2"/>
              <a:buChar char=""/>
            </a:pPr>
            <a:r>
              <a:rPr lang="en-US" b="1" dirty="0">
                <a:solidFill>
                  <a:schemeClr val="tx1"/>
                </a:solidFill>
                <a:effectLst/>
                <a:latin typeface="Arial" panose="020B0604020202020204" pitchFamily="34" charset="0"/>
                <a:ea typeface="Arial" panose="020B0604020202020204" pitchFamily="34" charset="0"/>
              </a:rPr>
              <a:t>Poor mental health impacts companies’ operations, reputations and presents challenges for effective remedy from other human rights harms</a:t>
            </a:r>
            <a:endParaRPr lang="en-GB" dirty="0">
              <a:solidFill>
                <a:schemeClr val="tx1"/>
              </a:solidFill>
              <a:effectLst/>
              <a:latin typeface="Arial" panose="020B0604020202020204" pitchFamily="34" charset="0"/>
              <a:ea typeface="Arial" panose="020B0604020202020204" pitchFamily="34" charset="0"/>
            </a:endParaRPr>
          </a:p>
          <a:p>
            <a:pPr marL="0" indent="0" algn="l" fontAlgn="base">
              <a:buNone/>
            </a:pPr>
            <a:endParaRPr lang="en-GB" b="0" i="0" dirty="0">
              <a:solidFill>
                <a:schemeClr val="tx1"/>
              </a:solidFill>
              <a:effectLst/>
              <a:latin typeface="Raleway" panose="020B0503030101060003" pitchFamily="34" charset="0"/>
            </a:endParaRPr>
          </a:p>
        </p:txBody>
      </p:sp>
      <p:pic>
        <p:nvPicPr>
          <p:cNvPr id="8" name="Slide 2 mental health">
            <a:hlinkClick r:id="" action="ppaction://media"/>
            <a:extLst>
              <a:ext uri="{FF2B5EF4-FFF2-40B4-BE49-F238E27FC236}">
                <a16:creationId xmlns:a16="http://schemas.microsoft.com/office/drawing/2014/main" id="{8211ECA3-6AB2-D756-74E4-86A6421DBB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69648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2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308B006C-7FC3-2010-2AEB-6CB02264D4A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11314" b="11314"/>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2283B740-AD62-454E-BA4E-390F1D63A45F}"/>
              </a:ext>
            </a:extLst>
          </p:cNvPr>
          <p:cNvSpPr/>
          <p:nvPr/>
        </p:nvSpPr>
        <p:spPr>
          <a:xfrm>
            <a:off x="328055" y="329223"/>
            <a:ext cx="11461022" cy="6156584"/>
          </a:xfrm>
          <a:prstGeom prst="rect">
            <a:avLst/>
          </a:prstGeom>
          <a:solidFill>
            <a:schemeClr val="bg1">
              <a:alpha val="67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80688A8-5A36-4B5C-B6FF-9D865F16BA14}"/>
              </a:ext>
            </a:extLst>
          </p:cNvPr>
          <p:cNvSpPr>
            <a:spLocks noGrp="1"/>
          </p:cNvSpPr>
          <p:nvPr>
            <p:ph type="title"/>
          </p:nvPr>
        </p:nvSpPr>
        <p:spPr>
          <a:xfrm>
            <a:off x="549579" y="565233"/>
            <a:ext cx="10528942" cy="1131080"/>
          </a:xfrm>
        </p:spPr>
        <p:txBody>
          <a:bodyPr/>
          <a:lstStyle/>
          <a:p>
            <a:r>
              <a:rPr lang="en-GB" sz="3200" b="1" i="0" dirty="0">
                <a:solidFill>
                  <a:schemeClr val="tx1"/>
                </a:solidFill>
                <a:effectLst/>
                <a:latin typeface="Raleway" panose="020B0503030101060003" pitchFamily="34" charset="0"/>
              </a:rPr>
              <a:t>Mental ill health poses a significant human rights risk to companies across industries and geographies</a:t>
            </a:r>
            <a:r>
              <a:rPr lang="en-GB" sz="3600" b="1" i="0" dirty="0">
                <a:solidFill>
                  <a:schemeClr val="tx1"/>
                </a:solidFill>
                <a:effectLst/>
                <a:latin typeface="Raleway" panose="020B0503030101060003" pitchFamily="34" charset="0"/>
              </a:rPr>
              <a:t> </a:t>
            </a:r>
            <a:br>
              <a:rPr lang="en-GB" sz="3600" b="1" i="0" dirty="0">
                <a:solidFill>
                  <a:schemeClr val="tx1"/>
                </a:solidFill>
                <a:effectLst/>
                <a:latin typeface="Raleway" panose="020B0503030101060003" pitchFamily="34" charset="0"/>
              </a:rPr>
            </a:br>
            <a:br>
              <a:rPr lang="en-GB" sz="3600" b="1" i="0" dirty="0">
                <a:effectLst/>
                <a:latin typeface="Raleway" panose="020B0503030101060003" pitchFamily="34" charset="0"/>
              </a:rPr>
            </a:br>
            <a:endParaRPr lang="en-GB" sz="3600" b="1" dirty="0">
              <a:latin typeface="Raleway" panose="020B0503030101060003" pitchFamily="34" charset="0"/>
            </a:endParaRPr>
          </a:p>
        </p:txBody>
      </p:sp>
      <p:pic>
        <p:nvPicPr>
          <p:cNvPr id="10" name="Graphic 9" descr="End with solid fill">
            <a:extLst>
              <a:ext uri="{FF2B5EF4-FFF2-40B4-BE49-F238E27FC236}">
                <a16:creationId xmlns:a16="http://schemas.microsoft.com/office/drawing/2014/main" id="{DA5492D2-A614-452F-943B-04B9EF307C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39077" y="6039020"/>
            <a:ext cx="450000" cy="450000"/>
          </a:xfrm>
          <a:prstGeom prst="rect">
            <a:avLst/>
          </a:prstGeom>
        </p:spPr>
      </p:pic>
      <p:pic>
        <p:nvPicPr>
          <p:cNvPr id="9" name="Picture 8" descr="A group of people working in a factory&#10;&#10;Description automatically generated">
            <a:extLst>
              <a:ext uri="{FF2B5EF4-FFF2-40B4-BE49-F238E27FC236}">
                <a16:creationId xmlns:a16="http://schemas.microsoft.com/office/drawing/2014/main" id="{5FE19E0C-53A7-5F6B-1EB8-C81AB02671BB}"/>
              </a:ext>
            </a:extLst>
          </p:cNvPr>
          <p:cNvPicPr>
            <a:picLocks noChangeAspect="1"/>
          </p:cNvPicPr>
          <p:nvPr/>
        </p:nvPicPr>
        <p:blipFill rotWithShape="1">
          <a:blip r:embed="rId8"/>
          <a:srcRect b="14130"/>
          <a:stretch/>
        </p:blipFill>
        <p:spPr bwMode="auto">
          <a:xfrm>
            <a:off x="549579" y="1669202"/>
            <a:ext cx="3930015" cy="3090545"/>
          </a:xfrm>
          <a:prstGeom prst="rect">
            <a:avLst/>
          </a:prstGeom>
          <a:ln>
            <a:solidFill>
              <a:srgbClr val="006095"/>
            </a:solidFill>
          </a:ln>
          <a:extLst>
            <a:ext uri="{53640926-AAD7-44D8-BBD7-CCE9431645EC}">
              <a14:shadowObscured xmlns:a14="http://schemas.microsoft.com/office/drawing/2010/main"/>
            </a:ext>
          </a:extLst>
        </p:spPr>
      </p:pic>
      <p:grpSp>
        <p:nvGrpSpPr>
          <p:cNvPr id="13" name="Group 12">
            <a:extLst>
              <a:ext uri="{FF2B5EF4-FFF2-40B4-BE49-F238E27FC236}">
                <a16:creationId xmlns:a16="http://schemas.microsoft.com/office/drawing/2014/main" id="{53C51AD9-CB3C-CDAD-C334-EF989D8A558A}"/>
              </a:ext>
            </a:extLst>
          </p:cNvPr>
          <p:cNvGrpSpPr/>
          <p:nvPr/>
        </p:nvGrpSpPr>
        <p:grpSpPr>
          <a:xfrm>
            <a:off x="8373751" y="1607865"/>
            <a:ext cx="3202472" cy="2175992"/>
            <a:chOff x="0" y="0"/>
            <a:chExt cx="5153025" cy="3880485"/>
          </a:xfrm>
        </p:grpSpPr>
        <p:pic>
          <p:nvPicPr>
            <p:cNvPr id="14" name="Picture 13" descr="A logo with text and a lion&#10;&#10;Description automatically generated with medium confidence">
              <a:extLst>
                <a:ext uri="{FF2B5EF4-FFF2-40B4-BE49-F238E27FC236}">
                  <a16:creationId xmlns:a16="http://schemas.microsoft.com/office/drawing/2014/main" id="{DD2BD264-E137-B5AD-A3C4-73A1087381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813" y="0"/>
              <a:ext cx="1504950" cy="629920"/>
            </a:xfrm>
            <a:prstGeom prst="rect">
              <a:avLst/>
            </a:prstGeom>
            <a:ln>
              <a:solidFill>
                <a:srgbClr val="006095"/>
              </a:solidFill>
            </a:ln>
          </p:spPr>
        </p:pic>
        <p:pic>
          <p:nvPicPr>
            <p:cNvPr id="16" name="Picture 15" descr="A screenshot of a website&#10;&#10;Description automatically generated">
              <a:extLst>
                <a:ext uri="{FF2B5EF4-FFF2-40B4-BE49-F238E27FC236}">
                  <a16:creationId xmlns:a16="http://schemas.microsoft.com/office/drawing/2014/main" id="{416A2068-631B-1202-372F-29841501BF00}"/>
                </a:ext>
              </a:extLst>
            </p:cNvPr>
            <p:cNvPicPr>
              <a:picLocks noChangeAspect="1"/>
            </p:cNvPicPr>
            <p:nvPr/>
          </p:nvPicPr>
          <p:blipFill rotWithShape="1">
            <a:blip r:embed="rId10">
              <a:extLst>
                <a:ext uri="{28A0092B-C50C-407E-A947-70E740481C1C}">
                  <a14:useLocalDpi xmlns:a14="http://schemas.microsoft.com/office/drawing/2010/main" val="0"/>
                </a:ext>
              </a:extLst>
            </a:blip>
            <a:srcRect t="10981"/>
            <a:stretch/>
          </p:blipFill>
          <p:spPr bwMode="auto">
            <a:xfrm>
              <a:off x="0" y="676275"/>
              <a:ext cx="5153025" cy="3204210"/>
            </a:xfrm>
            <a:prstGeom prst="rect">
              <a:avLst/>
            </a:prstGeom>
            <a:ln>
              <a:solidFill>
                <a:srgbClr val="006095"/>
              </a:solidFill>
            </a:ln>
            <a:extLst>
              <a:ext uri="{53640926-AAD7-44D8-BBD7-CCE9431645EC}">
                <a14:shadowObscured xmlns:a14="http://schemas.microsoft.com/office/drawing/2010/main"/>
              </a:ext>
            </a:extLst>
          </p:spPr>
        </p:pic>
      </p:grpSp>
      <p:grpSp>
        <p:nvGrpSpPr>
          <p:cNvPr id="17" name="Group 16">
            <a:extLst>
              <a:ext uri="{FF2B5EF4-FFF2-40B4-BE49-F238E27FC236}">
                <a16:creationId xmlns:a16="http://schemas.microsoft.com/office/drawing/2014/main" id="{1836C8B5-4002-98EB-48BE-AC81CEC72F9E}"/>
              </a:ext>
            </a:extLst>
          </p:cNvPr>
          <p:cNvGrpSpPr/>
          <p:nvPr/>
        </p:nvGrpSpPr>
        <p:grpSpPr>
          <a:xfrm>
            <a:off x="4683442" y="1641687"/>
            <a:ext cx="3178175" cy="3388995"/>
            <a:chOff x="0" y="0"/>
            <a:chExt cx="3178175" cy="3389312"/>
          </a:xfrm>
        </p:grpSpPr>
        <p:pic>
          <p:nvPicPr>
            <p:cNvPr id="18" name="Picture 17" descr="A person standing in a dark room with his hands up&#10;&#10;Description automatically generated">
              <a:extLst>
                <a:ext uri="{FF2B5EF4-FFF2-40B4-BE49-F238E27FC236}">
                  <a16:creationId xmlns:a16="http://schemas.microsoft.com/office/drawing/2014/main" id="{33336D71-49D1-1186-48D4-11DAAC2B17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09587"/>
              <a:ext cx="3178175" cy="2879725"/>
            </a:xfrm>
            <a:prstGeom prst="rect">
              <a:avLst/>
            </a:prstGeom>
            <a:ln>
              <a:solidFill>
                <a:srgbClr val="006095"/>
              </a:solidFill>
            </a:ln>
          </p:spPr>
        </p:pic>
        <p:pic>
          <p:nvPicPr>
            <p:cNvPr id="19" name="Picture 18" descr="A close up of a logo&#10;&#10;Description automatically generated">
              <a:extLst>
                <a:ext uri="{FF2B5EF4-FFF2-40B4-BE49-F238E27FC236}">
                  <a16:creationId xmlns:a16="http://schemas.microsoft.com/office/drawing/2014/main" id="{A4A2C04A-A362-6CB0-614C-8F251F4B16F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750" y="0"/>
              <a:ext cx="2510155" cy="404495"/>
            </a:xfrm>
            <a:prstGeom prst="rect">
              <a:avLst/>
            </a:prstGeom>
            <a:ln>
              <a:solidFill>
                <a:srgbClr val="006095"/>
              </a:solidFill>
            </a:ln>
          </p:spPr>
        </p:pic>
      </p:grpSp>
      <p:pic>
        <p:nvPicPr>
          <p:cNvPr id="12" name="Picture 11" descr="A person standing in a field&#10;&#10;Description automatically generated">
            <a:extLst>
              <a:ext uri="{FF2B5EF4-FFF2-40B4-BE49-F238E27FC236}">
                <a16:creationId xmlns:a16="http://schemas.microsoft.com/office/drawing/2014/main" id="{21127BDE-4AAE-3D55-A4F0-B183400ACEB9}"/>
              </a:ext>
            </a:extLst>
          </p:cNvPr>
          <p:cNvPicPr>
            <a:picLocks noChangeAspect="1"/>
          </p:cNvPicPr>
          <p:nvPr/>
        </p:nvPicPr>
        <p:blipFill rotWithShape="1">
          <a:blip r:embed="rId13"/>
          <a:srcRect b="72834"/>
          <a:stretch/>
        </p:blipFill>
        <p:spPr>
          <a:xfrm>
            <a:off x="1849446" y="3365207"/>
            <a:ext cx="3679489" cy="894368"/>
          </a:xfrm>
          <a:prstGeom prst="rect">
            <a:avLst/>
          </a:prstGeom>
          <a:ln>
            <a:solidFill>
              <a:srgbClr val="006095"/>
            </a:solidFill>
          </a:ln>
        </p:spPr>
      </p:pic>
      <p:pic>
        <p:nvPicPr>
          <p:cNvPr id="23" name="Picture 22">
            <a:extLst>
              <a:ext uri="{FF2B5EF4-FFF2-40B4-BE49-F238E27FC236}">
                <a16:creationId xmlns:a16="http://schemas.microsoft.com/office/drawing/2014/main" id="{4C39B36B-67ED-7A39-DAB3-31B78B527751}"/>
              </a:ext>
            </a:extLst>
          </p:cNvPr>
          <p:cNvPicPr>
            <a:picLocks noChangeAspect="1"/>
          </p:cNvPicPr>
          <p:nvPr/>
        </p:nvPicPr>
        <p:blipFill>
          <a:blip r:embed="rId14"/>
          <a:stretch>
            <a:fillRect/>
          </a:stretch>
        </p:blipFill>
        <p:spPr>
          <a:xfrm>
            <a:off x="8032401" y="3872618"/>
            <a:ext cx="3771507" cy="1377517"/>
          </a:xfrm>
          <a:prstGeom prst="rect">
            <a:avLst/>
          </a:prstGeom>
        </p:spPr>
      </p:pic>
      <p:pic>
        <p:nvPicPr>
          <p:cNvPr id="24" name="Picture 23" descr="A close-up of a person's feet&#10;&#10;Description automatically generated">
            <a:extLst>
              <a:ext uri="{FF2B5EF4-FFF2-40B4-BE49-F238E27FC236}">
                <a16:creationId xmlns:a16="http://schemas.microsoft.com/office/drawing/2014/main" id="{36C0EC67-82CF-3592-E49A-C02C75860EAB}"/>
              </a:ext>
            </a:extLst>
          </p:cNvPr>
          <p:cNvPicPr>
            <a:picLocks noChangeAspect="1"/>
          </p:cNvPicPr>
          <p:nvPr/>
        </p:nvPicPr>
        <p:blipFill>
          <a:blip r:embed="rId15"/>
          <a:stretch>
            <a:fillRect/>
          </a:stretch>
        </p:blipFill>
        <p:spPr>
          <a:xfrm>
            <a:off x="869571" y="4364657"/>
            <a:ext cx="3290029" cy="1928110"/>
          </a:xfrm>
          <a:prstGeom prst="rect">
            <a:avLst/>
          </a:prstGeom>
        </p:spPr>
      </p:pic>
      <p:pic>
        <p:nvPicPr>
          <p:cNvPr id="26" name="Picture 25">
            <a:extLst>
              <a:ext uri="{FF2B5EF4-FFF2-40B4-BE49-F238E27FC236}">
                <a16:creationId xmlns:a16="http://schemas.microsoft.com/office/drawing/2014/main" id="{42C9D0F8-A6F7-D47D-4764-9CC49FB201BA}"/>
              </a:ext>
            </a:extLst>
          </p:cNvPr>
          <p:cNvPicPr>
            <a:picLocks noChangeAspect="1"/>
          </p:cNvPicPr>
          <p:nvPr/>
        </p:nvPicPr>
        <p:blipFill>
          <a:blip r:embed="rId16"/>
          <a:stretch>
            <a:fillRect/>
          </a:stretch>
        </p:blipFill>
        <p:spPr>
          <a:xfrm>
            <a:off x="7406169" y="5328712"/>
            <a:ext cx="3436000" cy="798451"/>
          </a:xfrm>
          <a:prstGeom prst="rect">
            <a:avLst/>
          </a:prstGeom>
        </p:spPr>
      </p:pic>
      <p:pic>
        <p:nvPicPr>
          <p:cNvPr id="27" name="Slide 3 mental health">
            <a:hlinkClick r:id="" action="ppaction://media"/>
            <a:extLst>
              <a:ext uri="{FF2B5EF4-FFF2-40B4-BE49-F238E27FC236}">
                <a16:creationId xmlns:a16="http://schemas.microsoft.com/office/drawing/2014/main" id="{B48AEDF9-FB93-FB88-89A3-B2D94C676F6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590749172"/>
      </p:ext>
    </p:extLst>
  </p:cSld>
  <p:clrMapOvr>
    <a:masterClrMapping/>
  </p:clrMapOvr>
  <mc:AlternateContent xmlns:mc="http://schemas.openxmlformats.org/markup-compatibility/2006" xmlns:p14="http://schemas.microsoft.com/office/powerpoint/2010/main">
    <mc:Choice Requires="p14">
      <p:transition p14:dur="0" advTm="69135"/>
    </mc:Choice>
    <mc:Fallback xmlns="">
      <p:transition advTm="6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32"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308B006C-7FC3-2010-2AEB-6CB02264D4A9}"/>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11314" b="11314"/>
          <a:stretch/>
        </p:blipFill>
        <p:spPr>
          <a:xfrm>
            <a:off x="0" y="0"/>
            <a:ext cx="12192000" cy="6858000"/>
          </a:xfrm>
          <a:prstGeom prst="rect">
            <a:avLst/>
          </a:prstGeom>
        </p:spPr>
      </p:pic>
      <p:sp>
        <p:nvSpPr>
          <p:cNvPr id="2" name="Title 1">
            <a:extLst>
              <a:ext uri="{FF2B5EF4-FFF2-40B4-BE49-F238E27FC236}">
                <a16:creationId xmlns:a16="http://schemas.microsoft.com/office/drawing/2014/main" id="{780688A8-5A36-4B5C-B6FF-9D865F16BA14}"/>
              </a:ext>
            </a:extLst>
          </p:cNvPr>
          <p:cNvSpPr>
            <a:spLocks noGrp="1"/>
          </p:cNvSpPr>
          <p:nvPr>
            <p:ph type="title"/>
          </p:nvPr>
        </p:nvSpPr>
        <p:spPr>
          <a:xfrm>
            <a:off x="549578" y="565233"/>
            <a:ext cx="11016609" cy="1131080"/>
          </a:xfrm>
        </p:spPr>
        <p:txBody>
          <a:bodyPr/>
          <a:lstStyle/>
          <a:p>
            <a:r>
              <a:rPr lang="en-GB" sz="3200" b="1" i="0" dirty="0">
                <a:solidFill>
                  <a:schemeClr val="tx1"/>
                </a:solidFill>
                <a:effectLst/>
                <a:latin typeface="Raleway" panose="020B0503030101060003" pitchFamily="34" charset="0"/>
              </a:rPr>
              <a:t>Mental ill health as a result of crisis and critical incidents</a:t>
            </a:r>
            <a:br>
              <a:rPr lang="en-GB" sz="3600" b="1" i="0" dirty="0">
                <a:solidFill>
                  <a:schemeClr val="tx1"/>
                </a:solidFill>
                <a:effectLst/>
                <a:latin typeface="Raleway" panose="020B0503030101060003" pitchFamily="34" charset="0"/>
              </a:rPr>
            </a:br>
            <a:br>
              <a:rPr lang="en-GB" sz="3600" b="1" i="0" dirty="0">
                <a:effectLst/>
                <a:latin typeface="Raleway" panose="020B0503030101060003" pitchFamily="34" charset="0"/>
              </a:rPr>
            </a:br>
            <a:endParaRPr lang="en-GB" sz="3600" b="1" dirty="0">
              <a:latin typeface="Raleway" panose="020B0503030101060003" pitchFamily="34" charset="0"/>
            </a:endParaRPr>
          </a:p>
        </p:txBody>
      </p:sp>
      <p:pic>
        <p:nvPicPr>
          <p:cNvPr id="10" name="Graphic 9" descr="End with solid fill">
            <a:extLst>
              <a:ext uri="{FF2B5EF4-FFF2-40B4-BE49-F238E27FC236}">
                <a16:creationId xmlns:a16="http://schemas.microsoft.com/office/drawing/2014/main" id="{DA5492D2-A614-452F-943B-04B9EF307C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39077" y="6039020"/>
            <a:ext cx="450000" cy="450000"/>
          </a:xfrm>
          <a:prstGeom prst="rect">
            <a:avLst/>
          </a:prstGeom>
        </p:spPr>
      </p:pic>
      <p:pic>
        <p:nvPicPr>
          <p:cNvPr id="26" name="Picture 25">
            <a:extLst>
              <a:ext uri="{FF2B5EF4-FFF2-40B4-BE49-F238E27FC236}">
                <a16:creationId xmlns:a16="http://schemas.microsoft.com/office/drawing/2014/main" id="{AEE17FE1-D10E-D994-CBEC-228C80C2ABB7}"/>
              </a:ext>
            </a:extLst>
          </p:cNvPr>
          <p:cNvPicPr>
            <a:picLocks noChangeAspect="1"/>
          </p:cNvPicPr>
          <p:nvPr/>
        </p:nvPicPr>
        <p:blipFill>
          <a:blip r:embed="rId8"/>
          <a:stretch>
            <a:fillRect/>
          </a:stretch>
        </p:blipFill>
        <p:spPr>
          <a:xfrm>
            <a:off x="8281913" y="1584144"/>
            <a:ext cx="3038899" cy="1648055"/>
          </a:xfrm>
          <a:prstGeom prst="rect">
            <a:avLst/>
          </a:prstGeom>
        </p:spPr>
      </p:pic>
      <p:pic>
        <p:nvPicPr>
          <p:cNvPr id="11" name="Picture 10" descr="A stone monument with text on it&#10;&#10;Description automatically generated">
            <a:extLst>
              <a:ext uri="{FF2B5EF4-FFF2-40B4-BE49-F238E27FC236}">
                <a16:creationId xmlns:a16="http://schemas.microsoft.com/office/drawing/2014/main" id="{2938EACF-736D-727E-2D26-2A710FABBD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10205745" y="2807196"/>
            <a:ext cx="1712099" cy="1284074"/>
          </a:xfrm>
          <a:prstGeom prst="rect">
            <a:avLst/>
          </a:prstGeom>
        </p:spPr>
      </p:pic>
      <p:pic>
        <p:nvPicPr>
          <p:cNvPr id="1026" name="Picture 2" descr="Macondo Prospect, Gulf of Mexico ...">
            <a:extLst>
              <a:ext uri="{FF2B5EF4-FFF2-40B4-BE49-F238E27FC236}">
                <a16:creationId xmlns:a16="http://schemas.microsoft.com/office/drawing/2014/main" id="{ABE3AA26-69D4-D86D-61C3-09A32F504D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51680" y="1995013"/>
            <a:ext cx="3611466" cy="270511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2B896352-1106-D96C-E8C2-D3A2C3B6071C}"/>
              </a:ext>
            </a:extLst>
          </p:cNvPr>
          <p:cNvPicPr>
            <a:picLocks noChangeAspect="1"/>
          </p:cNvPicPr>
          <p:nvPr/>
        </p:nvPicPr>
        <p:blipFill>
          <a:blip r:embed="rId11"/>
          <a:stretch>
            <a:fillRect/>
          </a:stretch>
        </p:blipFill>
        <p:spPr>
          <a:xfrm>
            <a:off x="548545" y="3336761"/>
            <a:ext cx="4541046" cy="3152259"/>
          </a:xfrm>
          <a:prstGeom prst="rect">
            <a:avLst/>
          </a:prstGeom>
        </p:spPr>
      </p:pic>
      <p:pic>
        <p:nvPicPr>
          <p:cNvPr id="29" name="Slide 4 mental health">
            <a:hlinkClick r:id="" action="ppaction://media"/>
            <a:extLst>
              <a:ext uri="{FF2B5EF4-FFF2-40B4-BE49-F238E27FC236}">
                <a16:creationId xmlns:a16="http://schemas.microsoft.com/office/drawing/2014/main" id="{876D5663-F39E-5EE6-254C-669C248EEB2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51525" y="3184525"/>
            <a:ext cx="487363" cy="487363"/>
          </a:xfrm>
          <a:prstGeom prst="rect">
            <a:avLst/>
          </a:prstGeom>
        </p:spPr>
      </p:pic>
      <p:pic>
        <p:nvPicPr>
          <p:cNvPr id="3" name="Picture 2" descr="10 years after Rana Plaza, is Bangladesh's garment industry any safer? | CNN">
            <a:extLst>
              <a:ext uri="{FF2B5EF4-FFF2-40B4-BE49-F238E27FC236}">
                <a16:creationId xmlns:a16="http://schemas.microsoft.com/office/drawing/2014/main" id="{4CBC8B94-8661-8E9E-3868-F8FCC6D6F9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7502" y="1075752"/>
            <a:ext cx="2986078" cy="19913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D8DA6C3-6B22-08A3-4108-05A035BB1F91}"/>
              </a:ext>
            </a:extLst>
          </p:cNvPr>
          <p:cNvSpPr txBox="1"/>
          <p:nvPr/>
        </p:nvSpPr>
        <p:spPr>
          <a:xfrm>
            <a:off x="5088548" y="4143278"/>
            <a:ext cx="2082800" cy="523220"/>
          </a:xfrm>
          <a:prstGeom prst="rect">
            <a:avLst/>
          </a:prstGeom>
          <a:noFill/>
        </p:spPr>
        <p:txBody>
          <a:bodyPr wrap="square" rtlCol="0">
            <a:spAutoFit/>
          </a:bodyPr>
          <a:lstStyle/>
          <a:p>
            <a:r>
              <a:rPr lang="en-GB" sz="2800" dirty="0"/>
              <a:t>Macondo</a:t>
            </a:r>
          </a:p>
        </p:txBody>
      </p:sp>
      <p:sp>
        <p:nvSpPr>
          <p:cNvPr id="8" name="TextBox 7">
            <a:extLst>
              <a:ext uri="{FF2B5EF4-FFF2-40B4-BE49-F238E27FC236}">
                <a16:creationId xmlns:a16="http://schemas.microsoft.com/office/drawing/2014/main" id="{3A824847-EE25-2100-4BD4-86478D30703D}"/>
              </a:ext>
            </a:extLst>
          </p:cNvPr>
          <p:cNvSpPr txBox="1"/>
          <p:nvPr/>
        </p:nvSpPr>
        <p:spPr>
          <a:xfrm>
            <a:off x="10211500" y="3583263"/>
            <a:ext cx="1712099" cy="461665"/>
          </a:xfrm>
          <a:prstGeom prst="rect">
            <a:avLst/>
          </a:prstGeom>
          <a:noFill/>
        </p:spPr>
        <p:txBody>
          <a:bodyPr wrap="square" rtlCol="0">
            <a:spAutoFit/>
          </a:bodyPr>
          <a:lstStyle/>
          <a:p>
            <a:r>
              <a:rPr lang="en-GB" sz="2400" dirty="0"/>
              <a:t>Brumadinho</a:t>
            </a:r>
          </a:p>
        </p:txBody>
      </p:sp>
      <p:pic>
        <p:nvPicPr>
          <p:cNvPr id="1028" name="Picture 4" descr="The Deepwater Horizon Disaster | The New Yorker">
            <a:extLst>
              <a:ext uri="{FF2B5EF4-FFF2-40B4-BE49-F238E27FC236}">
                <a16:creationId xmlns:a16="http://schemas.microsoft.com/office/drawing/2014/main" id="{57C959D0-F926-F866-C093-CC37BB13FFC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17840" y="4748323"/>
            <a:ext cx="2161161" cy="1663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EE5535E-16FA-EEE1-BBCF-F67A5C3B7D20}"/>
              </a:ext>
            </a:extLst>
          </p:cNvPr>
          <p:cNvPicPr>
            <a:picLocks noChangeAspect="1"/>
          </p:cNvPicPr>
          <p:nvPr/>
        </p:nvPicPr>
        <p:blipFill>
          <a:blip r:embed="rId15"/>
          <a:stretch>
            <a:fillRect/>
          </a:stretch>
        </p:blipFill>
        <p:spPr>
          <a:xfrm>
            <a:off x="863816" y="1173793"/>
            <a:ext cx="4632949" cy="757510"/>
          </a:xfrm>
          <a:prstGeom prst="rect">
            <a:avLst/>
          </a:prstGeom>
        </p:spPr>
      </p:pic>
      <p:pic>
        <p:nvPicPr>
          <p:cNvPr id="16" name="Picture 15">
            <a:extLst>
              <a:ext uri="{FF2B5EF4-FFF2-40B4-BE49-F238E27FC236}">
                <a16:creationId xmlns:a16="http://schemas.microsoft.com/office/drawing/2014/main" id="{2B8003E1-D5E8-7A1B-254B-CDA3B44D70A9}"/>
              </a:ext>
            </a:extLst>
          </p:cNvPr>
          <p:cNvPicPr>
            <a:picLocks noChangeAspect="1"/>
          </p:cNvPicPr>
          <p:nvPr/>
        </p:nvPicPr>
        <p:blipFill>
          <a:blip r:embed="rId16"/>
          <a:stretch>
            <a:fillRect/>
          </a:stretch>
        </p:blipFill>
        <p:spPr>
          <a:xfrm>
            <a:off x="8163146" y="1146661"/>
            <a:ext cx="3824451" cy="1041124"/>
          </a:xfrm>
          <a:prstGeom prst="rect">
            <a:avLst/>
          </a:prstGeom>
        </p:spPr>
      </p:pic>
      <p:pic>
        <p:nvPicPr>
          <p:cNvPr id="1030" name="Picture 6" descr="Bhopal disaster litigation: High court's Order rekindles victims' hopes—  Part 1 – The Leaflet">
            <a:extLst>
              <a:ext uri="{FF2B5EF4-FFF2-40B4-BE49-F238E27FC236}">
                <a16:creationId xmlns:a16="http://schemas.microsoft.com/office/drawing/2014/main" id="{4EE8F1C7-4A34-4CDC-3359-D623D11CA05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65539" y="4305160"/>
            <a:ext cx="3419664" cy="16699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5F58C7D-9DD3-2916-F89F-D6733B0FDDD5}"/>
              </a:ext>
            </a:extLst>
          </p:cNvPr>
          <p:cNvPicPr>
            <a:picLocks noChangeAspect="1"/>
          </p:cNvPicPr>
          <p:nvPr/>
        </p:nvPicPr>
        <p:blipFill>
          <a:blip r:embed="rId18"/>
          <a:stretch>
            <a:fillRect/>
          </a:stretch>
        </p:blipFill>
        <p:spPr>
          <a:xfrm>
            <a:off x="7706090" y="5824454"/>
            <a:ext cx="3207163" cy="474371"/>
          </a:xfrm>
          <a:prstGeom prst="rect">
            <a:avLst/>
          </a:prstGeom>
        </p:spPr>
      </p:pic>
    </p:spTree>
    <p:extLst>
      <p:ext uri="{BB962C8B-B14F-4D97-AF65-F5344CB8AC3E}">
        <p14:creationId xmlns:p14="http://schemas.microsoft.com/office/powerpoint/2010/main" val="3576520778"/>
      </p:ext>
    </p:extLst>
  </p:cSld>
  <p:clrMapOvr>
    <a:masterClrMapping/>
  </p:clrMapOvr>
  <mc:AlternateContent xmlns:mc="http://schemas.openxmlformats.org/markup-compatibility/2006" xmlns:p14="http://schemas.microsoft.com/office/powerpoint/2010/main">
    <mc:Choice Requires="p14">
      <p:transition p14:dur="0" advTm="69135"/>
    </mc:Choice>
    <mc:Fallback xmlns="">
      <p:transition advTm="6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99"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AB7F53-9854-8CAD-C0D0-96EC39CDB961}"/>
              </a:ext>
            </a:extLst>
          </p:cNvPr>
          <p:cNvSpPr/>
          <p:nvPr/>
        </p:nvSpPr>
        <p:spPr>
          <a:xfrm>
            <a:off x="328055" y="329223"/>
            <a:ext cx="11461022" cy="6156584"/>
          </a:xfrm>
          <a:prstGeom prst="rect">
            <a:avLst/>
          </a:prstGeom>
          <a:solidFill>
            <a:schemeClr val="bg1">
              <a:alpha val="67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5" name="Picture Placeholder 3">
            <a:extLst>
              <a:ext uri="{FF2B5EF4-FFF2-40B4-BE49-F238E27FC236}">
                <a16:creationId xmlns:a16="http://schemas.microsoft.com/office/drawing/2014/main" id="{308B006C-7FC3-2010-2AEB-6CB02264D4A9}"/>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11314" b="11314"/>
          <a:stretch/>
        </p:blipFill>
        <p:spPr>
          <a:xfrm>
            <a:off x="0" y="0"/>
            <a:ext cx="12192000" cy="6858000"/>
          </a:xfrm>
          <a:prstGeom prst="rect">
            <a:avLst/>
          </a:prstGeom>
        </p:spPr>
      </p:pic>
      <p:sp>
        <p:nvSpPr>
          <p:cNvPr id="2" name="Title 1">
            <a:extLst>
              <a:ext uri="{FF2B5EF4-FFF2-40B4-BE49-F238E27FC236}">
                <a16:creationId xmlns:a16="http://schemas.microsoft.com/office/drawing/2014/main" id="{780688A8-5A36-4B5C-B6FF-9D865F16BA14}"/>
              </a:ext>
            </a:extLst>
          </p:cNvPr>
          <p:cNvSpPr>
            <a:spLocks noGrp="1"/>
          </p:cNvSpPr>
          <p:nvPr>
            <p:ph type="title"/>
          </p:nvPr>
        </p:nvSpPr>
        <p:spPr>
          <a:xfrm>
            <a:off x="549578" y="565233"/>
            <a:ext cx="11016609" cy="1131080"/>
          </a:xfrm>
        </p:spPr>
        <p:txBody>
          <a:bodyPr/>
          <a:lstStyle/>
          <a:p>
            <a:r>
              <a:rPr lang="en-GB" sz="3200" b="1" i="0" dirty="0">
                <a:solidFill>
                  <a:schemeClr val="tx1"/>
                </a:solidFill>
                <a:effectLst/>
                <a:latin typeface="Raleway" panose="020B0503030101060003" pitchFamily="34" charset="0"/>
              </a:rPr>
              <a:t>Heightened risk contexts: Mental health considerations during crisis and conflict</a:t>
            </a:r>
            <a:br>
              <a:rPr lang="en-GB" sz="3600" b="1" i="0" dirty="0">
                <a:solidFill>
                  <a:schemeClr val="tx1"/>
                </a:solidFill>
                <a:effectLst/>
                <a:latin typeface="Raleway" panose="020B0503030101060003" pitchFamily="34" charset="0"/>
              </a:rPr>
            </a:br>
            <a:br>
              <a:rPr lang="en-GB" sz="2800" i="0" dirty="0">
                <a:effectLst/>
                <a:latin typeface="Raleway" panose="020B0503030101060003" pitchFamily="34" charset="0"/>
              </a:rPr>
            </a:br>
            <a:r>
              <a:rPr lang="en-GB" sz="2400" i="0" dirty="0">
                <a:effectLst/>
                <a:latin typeface="Raleway" panose="020B0503030101060003" pitchFamily="34" charset="0"/>
              </a:rPr>
              <a:t>Companies should be aware that during times of crisis (such as natural disaster) and in conflict and post-conflict contexts, the mental health impacts of their activities, products and services may have a larger adverse impact on an already mentally vulnerable population.</a:t>
            </a:r>
            <a:br>
              <a:rPr lang="en-GB" sz="2400" i="0" dirty="0">
                <a:effectLst/>
                <a:latin typeface="Raleway" panose="020B0503030101060003" pitchFamily="34" charset="0"/>
              </a:rPr>
            </a:br>
            <a:br>
              <a:rPr lang="en-GB" sz="2400" i="0" dirty="0">
                <a:effectLst/>
                <a:latin typeface="Raleway" panose="020B0503030101060003" pitchFamily="34" charset="0"/>
              </a:rPr>
            </a:br>
            <a:r>
              <a:rPr lang="en-GB" sz="2400" i="0" dirty="0">
                <a:effectLst/>
                <a:latin typeface="Raleway" panose="020B0503030101060003" pitchFamily="34" charset="0"/>
              </a:rPr>
              <a:t>Whilst there can be significant mental resilience shown at such times, companies need to be aware that rightsholders will react and be impacted differently. The fact that some constituents may be more mentally vulnerable during and after these times should be seen as sufficient to warrant additional care by companies to not further exacerbate with additional negative mental or other impacts. </a:t>
            </a:r>
            <a:endParaRPr lang="en-GB" sz="3600" dirty="0">
              <a:latin typeface="Raleway" panose="020B0503030101060003" pitchFamily="34" charset="0"/>
            </a:endParaRPr>
          </a:p>
        </p:txBody>
      </p:sp>
      <p:pic>
        <p:nvPicPr>
          <p:cNvPr id="10" name="Graphic 9" descr="End with solid fill">
            <a:extLst>
              <a:ext uri="{FF2B5EF4-FFF2-40B4-BE49-F238E27FC236}">
                <a16:creationId xmlns:a16="http://schemas.microsoft.com/office/drawing/2014/main" id="{DA5492D2-A614-452F-943B-04B9EF307C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39077" y="6039020"/>
            <a:ext cx="450000" cy="450000"/>
          </a:xfrm>
          <a:prstGeom prst="rect">
            <a:avLst/>
          </a:prstGeom>
        </p:spPr>
      </p:pic>
      <p:pic>
        <p:nvPicPr>
          <p:cNvPr id="6" name="Mental health 5">
            <a:hlinkClick r:id="" action="ppaction://media"/>
            <a:extLst>
              <a:ext uri="{FF2B5EF4-FFF2-40B4-BE49-F238E27FC236}">
                <a16:creationId xmlns:a16="http://schemas.microsoft.com/office/drawing/2014/main" id="{5FA5BC77-5DF2-2626-CC25-23D6B728D7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986522212"/>
      </p:ext>
    </p:extLst>
  </p:cSld>
  <p:clrMapOvr>
    <a:masterClrMapping/>
  </p:clrMapOvr>
  <mc:AlternateContent xmlns:mc="http://schemas.openxmlformats.org/markup-compatibility/2006" xmlns:p14="http://schemas.microsoft.com/office/powerpoint/2010/main">
    <mc:Choice Requires="p14">
      <p:transition p14:dur="0" advTm="69135"/>
    </mc:Choice>
    <mc:Fallback xmlns="">
      <p:transition advTm="6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5CFA9C5B-11BF-EF54-39F0-4AB1AA133D3F}"/>
              </a:ext>
            </a:extLst>
          </p:cNvPr>
          <p:cNvPicPr>
            <a:picLocks noChangeAspect="1"/>
          </p:cNvPicPr>
          <p:nvPr/>
        </p:nvPicPr>
        <p:blipFill>
          <a:blip r:embed="rId5">
            <a:extLst>
              <a:ext uri="{28A0092B-C50C-407E-A947-70E740481C1C}">
                <a14:useLocalDpi xmlns:a14="http://schemas.microsoft.com/office/drawing/2010/main" val="0"/>
              </a:ext>
            </a:extLst>
          </a:blip>
          <a:srcRect t="11314" b="11314"/>
          <a:stretch/>
        </p:blipFill>
        <p:spPr>
          <a:xfrm>
            <a:off x="-10160" y="0"/>
            <a:ext cx="12192000" cy="6858000"/>
          </a:xfrm>
          <a:prstGeom prst="rect">
            <a:avLst/>
          </a:prstGeom>
        </p:spPr>
      </p:pic>
      <p:sp>
        <p:nvSpPr>
          <p:cNvPr id="15" name="Rectangle 14">
            <a:extLst>
              <a:ext uri="{FF2B5EF4-FFF2-40B4-BE49-F238E27FC236}">
                <a16:creationId xmlns:a16="http://schemas.microsoft.com/office/drawing/2014/main" id="{2283B740-AD62-454E-BA4E-390F1D63A45F}"/>
              </a:ext>
            </a:extLst>
          </p:cNvPr>
          <p:cNvSpPr/>
          <p:nvPr/>
        </p:nvSpPr>
        <p:spPr>
          <a:xfrm>
            <a:off x="328055" y="438769"/>
            <a:ext cx="11461022" cy="6156584"/>
          </a:xfrm>
          <a:prstGeom prst="rect">
            <a:avLst/>
          </a:prstGeom>
          <a:solidFill>
            <a:schemeClr val="bg1">
              <a:alpha val="5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80688A8-5A36-4B5C-B6FF-9D865F16BA14}"/>
              </a:ext>
            </a:extLst>
          </p:cNvPr>
          <p:cNvSpPr>
            <a:spLocks noGrp="1"/>
          </p:cNvSpPr>
          <p:nvPr>
            <p:ph type="title"/>
          </p:nvPr>
        </p:nvSpPr>
        <p:spPr>
          <a:xfrm>
            <a:off x="589774" y="750628"/>
            <a:ext cx="10528942" cy="780508"/>
          </a:xfrm>
        </p:spPr>
        <p:txBody>
          <a:bodyPr/>
          <a:lstStyle/>
          <a:p>
            <a:r>
              <a:rPr lang="en-GB" sz="4000" b="1" i="0" dirty="0">
                <a:effectLst/>
                <a:latin typeface="Raleway" panose="020B0503030101060003" pitchFamily="34" charset="0"/>
              </a:rPr>
              <a:t>Diving deeper on the nexus between human right and mental health </a:t>
            </a:r>
            <a:br>
              <a:rPr lang="en-GB" sz="4000" b="1" i="0" dirty="0">
                <a:effectLst/>
                <a:latin typeface="Raleway" panose="020B0503030101060003" pitchFamily="34" charset="0"/>
              </a:rPr>
            </a:br>
            <a:endParaRPr lang="en-GB" sz="4000" b="1" dirty="0">
              <a:latin typeface="Raleway" panose="020B0503030101060003" pitchFamily="34" charset="0"/>
            </a:endParaRPr>
          </a:p>
        </p:txBody>
      </p:sp>
      <p:sp>
        <p:nvSpPr>
          <p:cNvPr id="4" name="Content Placeholder 3">
            <a:extLst>
              <a:ext uri="{FF2B5EF4-FFF2-40B4-BE49-F238E27FC236}">
                <a16:creationId xmlns:a16="http://schemas.microsoft.com/office/drawing/2014/main" id="{26B2DCBD-8306-4812-AF7C-915444FAF9FE}"/>
              </a:ext>
            </a:extLst>
          </p:cNvPr>
          <p:cNvSpPr>
            <a:spLocks noGrp="1"/>
          </p:cNvSpPr>
          <p:nvPr>
            <p:ph sz="half" idx="2"/>
          </p:nvPr>
        </p:nvSpPr>
        <p:spPr>
          <a:xfrm>
            <a:off x="550863" y="2392617"/>
            <a:ext cx="11090274" cy="3324501"/>
          </a:xfrm>
        </p:spPr>
        <p:txBody>
          <a:bodyPr/>
          <a:lstStyle/>
          <a:p>
            <a:pPr marL="0" indent="0" algn="l" fontAlgn="t">
              <a:buNone/>
            </a:pPr>
            <a:r>
              <a:rPr lang="en-GB" dirty="0">
                <a:solidFill>
                  <a:schemeClr val="tx1"/>
                </a:solidFill>
                <a:latin typeface="Raleway" panose="020B0503030101060003" pitchFamily="34" charset="0"/>
              </a:rPr>
              <a:t>N</a:t>
            </a:r>
            <a:r>
              <a:rPr lang="en-GB" i="0" dirty="0">
                <a:solidFill>
                  <a:schemeClr val="tx1"/>
                </a:solidFill>
                <a:effectLst/>
                <a:latin typeface="Raleway" panose="020B0503030101060003" pitchFamily="34" charset="0"/>
              </a:rPr>
              <a:t>ow listen to this excerpt from a podcast where the importance of understanding the interconnectedness of human rights and mental health for companies is discussed in greater depth. </a:t>
            </a:r>
          </a:p>
          <a:p>
            <a:pPr marL="0" indent="0">
              <a:buNone/>
            </a:pPr>
            <a:br>
              <a:rPr lang="en-GB" sz="1800" dirty="0">
                <a:solidFill>
                  <a:schemeClr val="tx1"/>
                </a:solidFill>
              </a:rPr>
            </a:br>
            <a:endParaRPr lang="en-GB" i="0" dirty="0">
              <a:solidFill>
                <a:schemeClr val="tx1"/>
              </a:solidFill>
              <a:effectLst/>
              <a:latin typeface="Raleway" panose="020B0503030101060003" pitchFamily="34" charset="0"/>
            </a:endParaRPr>
          </a:p>
        </p:txBody>
      </p:sp>
      <p:pic>
        <p:nvPicPr>
          <p:cNvPr id="8" name="Summer Academy 2024 podcast excerpt mental health">
            <a:hlinkClick r:id="" action="ppaction://media"/>
            <a:extLst>
              <a:ext uri="{FF2B5EF4-FFF2-40B4-BE49-F238E27FC236}">
                <a16:creationId xmlns:a16="http://schemas.microsoft.com/office/drawing/2014/main" id="{77D3994F-4B34-FC11-E5DE-AC565C06A3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74073" y="4098713"/>
            <a:ext cx="1021927" cy="1021927"/>
          </a:xfrm>
          <a:prstGeom prst="rect">
            <a:avLst/>
          </a:prstGeom>
          <a:ln>
            <a:solidFill>
              <a:schemeClr val="tx1"/>
            </a:solidFill>
          </a:ln>
        </p:spPr>
      </p:pic>
      <p:pic>
        <p:nvPicPr>
          <p:cNvPr id="3" name="Graphic 2" descr="End with solid fill">
            <a:extLst>
              <a:ext uri="{FF2B5EF4-FFF2-40B4-BE49-F238E27FC236}">
                <a16:creationId xmlns:a16="http://schemas.microsoft.com/office/drawing/2014/main" id="{8FDD2660-FE2C-AA2C-E73B-8608DF3574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39077" y="6039020"/>
            <a:ext cx="450000" cy="450000"/>
          </a:xfrm>
          <a:prstGeom prst="rect">
            <a:avLst/>
          </a:prstGeom>
        </p:spPr>
      </p:pic>
    </p:spTree>
    <p:extLst>
      <p:ext uri="{BB962C8B-B14F-4D97-AF65-F5344CB8AC3E}">
        <p14:creationId xmlns:p14="http://schemas.microsoft.com/office/powerpoint/2010/main" val="263254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9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2478</TotalTime>
  <Words>1107</Words>
  <Application>Microsoft Office PowerPoint</Application>
  <PresentationFormat>Widescreen</PresentationFormat>
  <Paragraphs>65</Paragraphs>
  <Slides>12</Slides>
  <Notes>5</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Gill Sans MT</vt:lpstr>
      <vt:lpstr>Raleway</vt:lpstr>
      <vt:lpstr>Symbol</vt:lpstr>
      <vt:lpstr>Times New Roman</vt:lpstr>
      <vt:lpstr>Walbaum Display</vt:lpstr>
      <vt:lpstr>3DFloatVTI</vt:lpstr>
      <vt:lpstr>BUSINESS &amp; HUMAN RIGHTS 101 – LEARNING RESOURCE CEE&amp;CA Summer Academy on Business and Human Rights 2024</vt:lpstr>
      <vt:lpstr>Module 4.2   </vt:lpstr>
      <vt:lpstr>Mental health: topic content warning</vt:lpstr>
      <vt:lpstr>What is the link between mental health and business and human rights?  </vt:lpstr>
      <vt:lpstr>What is the business case for companies to look at mental health as part of business and human rights?   </vt:lpstr>
      <vt:lpstr>Mental ill health poses a significant human rights risk to companies across industries and geographies   </vt:lpstr>
      <vt:lpstr>Mental ill health as a result of crisis and critical incidents  </vt:lpstr>
      <vt:lpstr>Heightened risk contexts: Mental health considerations during crisis and conflict  Companies should be aware that during times of crisis (such as natural disaster) and in conflict and post-conflict contexts, the mental health impacts of their activities, products and services may have a larger adverse impact on an already mentally vulnerable population.  Whilst there can be significant mental resilience shown at such times, companies need to be aware that rightsholders will react and be impacted differently. The fact that some constituents may be more mentally vulnerable during and after these times should be seen as sufficient to warrant additional care by companies to not further exacerbate with additional negative mental or other impacts. </vt:lpstr>
      <vt:lpstr>Diving deeper on the nexus between human right and mental health  </vt:lpstr>
      <vt:lpstr>Conclusions and key insights</vt:lpstr>
      <vt:lpstr>Further resources</vt:lpstr>
      <vt:lpstr>BUSINESS &amp; HUMAN RIGHTS 101 – LEARNING RESOURCE CEE&amp;CA Summer Academy on Business and Human Rights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Reyes</dc:creator>
  <cp:lastModifiedBy>Jo Reyes</cp:lastModifiedBy>
  <cp:revision>52</cp:revision>
  <dcterms:created xsi:type="dcterms:W3CDTF">2022-07-17T09:08:42Z</dcterms:created>
  <dcterms:modified xsi:type="dcterms:W3CDTF">2024-08-01T11:40:02Z</dcterms:modified>
</cp:coreProperties>
</file>